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20104100" cy="11309350"/>
  <p:notesSz cx="20104100" cy="113093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83791" y="4150877"/>
            <a:ext cx="2082892" cy="197389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1699" y="4380651"/>
            <a:ext cx="2874959" cy="150936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90778" y="4355867"/>
            <a:ext cx="3052681" cy="174767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5922" y="6926364"/>
            <a:ext cx="2186080" cy="2263093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00988" y="6735564"/>
            <a:ext cx="2453726" cy="245376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393279" y="6926364"/>
            <a:ext cx="2453747" cy="2453768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22145" y="743716"/>
            <a:ext cx="11880215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0" i="0">
                <a:solidFill>
                  <a:srgbClr val="0E2C4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rgbClr val="0E2C4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73" y="10984022"/>
            <a:ext cx="321587" cy="3215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0" i="0">
                <a:solidFill>
                  <a:srgbClr val="0E2C4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50" b="0" i="0">
                <a:solidFill>
                  <a:srgbClr val="0E2C4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0" i="0">
                <a:solidFill>
                  <a:srgbClr val="0E2C4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10044" y="5282352"/>
            <a:ext cx="4960686" cy="461137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900" b="0" i="0">
                <a:solidFill>
                  <a:srgbClr val="0E2C4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22145" y="743716"/>
            <a:ext cx="16541750" cy="123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900" b="0" i="0">
                <a:solidFill>
                  <a:srgbClr val="0E2C4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22145" y="2073936"/>
            <a:ext cx="17669510" cy="2621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rgbClr val="0E2C4B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ecurecodewarrior.com/blog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1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1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3.jpg"/><Relationship Id="rId4" Type="http://schemas.openxmlformats.org/officeDocument/2006/relationships/image" Target="../media/image4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1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www.youtube.com/watch?v=cgTa7YnGfHA&amp;ab_channel=NationalInstituteof" TargetMode="Externa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2843" cy="1130855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712368" y="8311977"/>
            <a:ext cx="12737465" cy="1598930"/>
          </a:xfrm>
          <a:prstGeom prst="rect">
            <a:avLst/>
          </a:prstGeom>
          <a:ln w="7853">
            <a:solidFill>
              <a:srgbClr val="ED7D31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19480">
              <a:lnSpc>
                <a:spcPts val="11505"/>
              </a:lnSpc>
            </a:pPr>
            <a:r>
              <a:rPr dirty="0" sz="9900" spc="-310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z="9900" spc="-42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9900" spc="-305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z="9900" spc="-580" b="1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dirty="0" sz="9900" spc="-300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9900" spc="-45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z="9900" spc="-4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900" spc="-245" b="1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dirty="0" sz="9900" spc="-47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9900" spc="-335" b="1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endParaRPr sz="99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470044" y="10950736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solidFill>
                  <a:srgbClr val="FFFFFF"/>
                </a:solidFill>
                <a:latin typeface="Calibri"/>
                <a:cs typeface="Calibri"/>
              </a:rPr>
              <a:t>Author:</a:t>
            </a:r>
            <a:r>
              <a:rPr dirty="0" sz="165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50" b="1">
                <a:solidFill>
                  <a:srgbClr val="FFFFFF"/>
                </a:solidFill>
                <a:latin typeface="Calibri"/>
                <a:cs typeface="Calibri"/>
              </a:rPr>
              <a:t>Rana</a:t>
            </a:r>
            <a:r>
              <a:rPr dirty="0" sz="1650" spc="-4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50" b="1">
                <a:solidFill>
                  <a:srgbClr val="FFFFFF"/>
                </a:solidFill>
                <a:latin typeface="Calibri"/>
                <a:cs typeface="Calibri"/>
              </a:rPr>
              <a:t>Khalil</a:t>
            </a:r>
            <a:r>
              <a:rPr dirty="0" sz="1650" spc="-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650" spc="-50" b="1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643982" y="10950736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solidFill>
                  <a:srgbClr val="FFFFFF"/>
                </a:solidFill>
                <a:latin typeface="Calibri"/>
                <a:cs typeface="Calibri"/>
              </a:rPr>
              <a:t>@rana</a:t>
            </a:r>
            <a:r>
              <a:rPr dirty="0" u="heavy" sz="165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solidFill>
                  <a:srgbClr val="FFFFFF"/>
                </a:solidFill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2655530" y="836833"/>
            <a:ext cx="6672580" cy="10460355"/>
            <a:chOff x="12655530" y="836833"/>
            <a:chExt cx="6672580" cy="1046035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4783" y="10932536"/>
              <a:ext cx="364379" cy="36437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55530" y="836833"/>
              <a:ext cx="6672048" cy="733045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4099151" y="4325627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10">
                  <a:moveTo>
                    <a:pt x="3509840" y="0"/>
                  </a:moveTo>
                  <a:lnTo>
                    <a:pt x="89526" y="0"/>
                  </a:lnTo>
                  <a:lnTo>
                    <a:pt x="54687" y="7031"/>
                  </a:lnTo>
                  <a:lnTo>
                    <a:pt x="26229" y="26207"/>
                  </a:lnTo>
                  <a:lnTo>
                    <a:pt x="7038" y="54647"/>
                  </a:lnTo>
                  <a:lnTo>
                    <a:pt x="0" y="89473"/>
                  </a:lnTo>
                  <a:lnTo>
                    <a:pt x="0" y="447379"/>
                  </a:lnTo>
                  <a:lnTo>
                    <a:pt x="7038" y="482205"/>
                  </a:lnTo>
                  <a:lnTo>
                    <a:pt x="26229" y="510645"/>
                  </a:lnTo>
                  <a:lnTo>
                    <a:pt x="54687" y="529821"/>
                  </a:lnTo>
                  <a:lnTo>
                    <a:pt x="89526" y="536852"/>
                  </a:lnTo>
                  <a:lnTo>
                    <a:pt x="3509840" y="536852"/>
                  </a:lnTo>
                  <a:lnTo>
                    <a:pt x="3544679" y="529821"/>
                  </a:lnTo>
                  <a:lnTo>
                    <a:pt x="3573137" y="510645"/>
                  </a:lnTo>
                  <a:lnTo>
                    <a:pt x="3592328" y="482205"/>
                  </a:lnTo>
                  <a:lnTo>
                    <a:pt x="3599366" y="447379"/>
                  </a:lnTo>
                  <a:lnTo>
                    <a:pt x="3599366" y="89473"/>
                  </a:lnTo>
                  <a:lnTo>
                    <a:pt x="3592328" y="54647"/>
                  </a:lnTo>
                  <a:lnTo>
                    <a:pt x="3573137" y="26207"/>
                  </a:lnTo>
                  <a:lnTo>
                    <a:pt x="3544679" y="7031"/>
                  </a:lnTo>
                  <a:lnTo>
                    <a:pt x="350984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099151" y="4325627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10">
                  <a:moveTo>
                    <a:pt x="0" y="89479"/>
                  </a:moveTo>
                  <a:lnTo>
                    <a:pt x="7031" y="54649"/>
                  </a:lnTo>
                  <a:lnTo>
                    <a:pt x="26207" y="26207"/>
                  </a:lnTo>
                  <a:lnTo>
                    <a:pt x="54649" y="7031"/>
                  </a:lnTo>
                  <a:lnTo>
                    <a:pt x="89478" y="0"/>
                  </a:lnTo>
                  <a:lnTo>
                    <a:pt x="3509817" y="0"/>
                  </a:lnTo>
                  <a:lnTo>
                    <a:pt x="3544647" y="7031"/>
                  </a:lnTo>
                  <a:lnTo>
                    <a:pt x="3573090" y="26207"/>
                  </a:lnTo>
                  <a:lnTo>
                    <a:pt x="3592266" y="54649"/>
                  </a:lnTo>
                  <a:lnTo>
                    <a:pt x="3599298" y="89479"/>
                  </a:lnTo>
                  <a:lnTo>
                    <a:pt x="3599298" y="447376"/>
                  </a:lnTo>
                  <a:lnTo>
                    <a:pt x="3592266" y="482205"/>
                  </a:lnTo>
                  <a:lnTo>
                    <a:pt x="3573090" y="510647"/>
                  </a:lnTo>
                  <a:lnTo>
                    <a:pt x="3544647" y="529824"/>
                  </a:lnTo>
                  <a:lnTo>
                    <a:pt x="3509817" y="536855"/>
                  </a:lnTo>
                  <a:lnTo>
                    <a:pt x="89478" y="536855"/>
                  </a:lnTo>
                  <a:lnTo>
                    <a:pt x="54649" y="529824"/>
                  </a:lnTo>
                  <a:lnTo>
                    <a:pt x="26207" y="510647"/>
                  </a:lnTo>
                  <a:lnTo>
                    <a:pt x="7031" y="482205"/>
                  </a:lnTo>
                  <a:lnTo>
                    <a:pt x="0" y="447376"/>
                  </a:lnTo>
                  <a:lnTo>
                    <a:pt x="0" y="8947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793686" y="3601848"/>
            <a:ext cx="2868295" cy="118491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b="1">
                <a:solidFill>
                  <a:srgbClr val="FFFFFF"/>
                </a:solidFill>
                <a:latin typeface="Calibri"/>
                <a:cs typeface="Calibri"/>
              </a:rPr>
              <a:t>Admin</a:t>
            </a:r>
            <a:r>
              <a:rPr dirty="0" sz="3300" spc="-11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300" spc="-10" b="1">
                <a:solidFill>
                  <a:srgbClr val="FFFFFF"/>
                </a:solidFill>
                <a:latin typeface="Calibri"/>
                <a:cs typeface="Calibri"/>
              </a:rPr>
              <a:t>Panel</a:t>
            </a:r>
            <a:endParaRPr sz="3300">
              <a:latin typeface="Calibri"/>
              <a:cs typeface="Calibri"/>
            </a:endParaRPr>
          </a:p>
          <a:p>
            <a:pPr marL="1354455">
              <a:lnSpc>
                <a:spcPct val="100000"/>
              </a:lnSpc>
              <a:spcBef>
                <a:spcPts val="2045"/>
              </a:spcBef>
            </a:pPr>
            <a:r>
              <a:rPr dirty="0" sz="2600">
                <a:solidFill>
                  <a:srgbClr val="FFFFFF"/>
                </a:solidFill>
              </a:rPr>
              <a:t>View</a:t>
            </a:r>
            <a:r>
              <a:rPr dirty="0" sz="2600" spc="30">
                <a:solidFill>
                  <a:srgbClr val="FFFFFF"/>
                </a:solidFill>
              </a:rPr>
              <a:t> </a:t>
            </a:r>
            <a:r>
              <a:rPr dirty="0" sz="2600" spc="-20">
                <a:solidFill>
                  <a:srgbClr val="FFFFFF"/>
                </a:solidFill>
              </a:rPr>
              <a:t>Users</a:t>
            </a:r>
            <a:endParaRPr sz="26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14093753" y="5126823"/>
            <a:ext cx="3610610" cy="1348740"/>
            <a:chOff x="14093753" y="5126823"/>
            <a:chExt cx="3610610" cy="1348740"/>
          </a:xfrm>
        </p:grpSpPr>
        <p:sp>
          <p:nvSpPr>
            <p:cNvPr id="13" name="object 13" descr=""/>
            <p:cNvSpPr/>
            <p:nvPr/>
          </p:nvSpPr>
          <p:spPr>
            <a:xfrm>
              <a:off x="14099151" y="5132220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10">
                  <a:moveTo>
                    <a:pt x="3509840" y="0"/>
                  </a:moveTo>
                  <a:lnTo>
                    <a:pt x="89526" y="0"/>
                  </a:lnTo>
                  <a:lnTo>
                    <a:pt x="54687" y="7031"/>
                  </a:lnTo>
                  <a:lnTo>
                    <a:pt x="26229" y="26208"/>
                  </a:lnTo>
                  <a:lnTo>
                    <a:pt x="7038" y="54652"/>
                  </a:lnTo>
                  <a:lnTo>
                    <a:pt x="0" y="89484"/>
                  </a:lnTo>
                  <a:lnTo>
                    <a:pt x="0" y="447379"/>
                  </a:lnTo>
                  <a:lnTo>
                    <a:pt x="7038" y="482205"/>
                  </a:lnTo>
                  <a:lnTo>
                    <a:pt x="26229" y="510645"/>
                  </a:lnTo>
                  <a:lnTo>
                    <a:pt x="54687" y="529821"/>
                  </a:lnTo>
                  <a:lnTo>
                    <a:pt x="89526" y="536852"/>
                  </a:lnTo>
                  <a:lnTo>
                    <a:pt x="3509840" y="536852"/>
                  </a:lnTo>
                  <a:lnTo>
                    <a:pt x="3544679" y="529821"/>
                  </a:lnTo>
                  <a:lnTo>
                    <a:pt x="3573137" y="510645"/>
                  </a:lnTo>
                  <a:lnTo>
                    <a:pt x="3592328" y="482205"/>
                  </a:lnTo>
                  <a:lnTo>
                    <a:pt x="3599366" y="447379"/>
                  </a:lnTo>
                  <a:lnTo>
                    <a:pt x="3599366" y="89484"/>
                  </a:lnTo>
                  <a:lnTo>
                    <a:pt x="3592328" y="54652"/>
                  </a:lnTo>
                  <a:lnTo>
                    <a:pt x="3573137" y="26208"/>
                  </a:lnTo>
                  <a:lnTo>
                    <a:pt x="3544679" y="7031"/>
                  </a:lnTo>
                  <a:lnTo>
                    <a:pt x="350984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099151" y="5132220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10">
                  <a:moveTo>
                    <a:pt x="0" y="89479"/>
                  </a:moveTo>
                  <a:lnTo>
                    <a:pt x="7031" y="54649"/>
                  </a:lnTo>
                  <a:lnTo>
                    <a:pt x="26207" y="26207"/>
                  </a:lnTo>
                  <a:lnTo>
                    <a:pt x="54649" y="7031"/>
                  </a:lnTo>
                  <a:lnTo>
                    <a:pt x="89478" y="0"/>
                  </a:lnTo>
                  <a:lnTo>
                    <a:pt x="3509817" y="0"/>
                  </a:lnTo>
                  <a:lnTo>
                    <a:pt x="3544647" y="7031"/>
                  </a:lnTo>
                  <a:lnTo>
                    <a:pt x="3573090" y="26207"/>
                  </a:lnTo>
                  <a:lnTo>
                    <a:pt x="3592266" y="54649"/>
                  </a:lnTo>
                  <a:lnTo>
                    <a:pt x="3599298" y="89479"/>
                  </a:lnTo>
                  <a:lnTo>
                    <a:pt x="3599298" y="447376"/>
                  </a:lnTo>
                  <a:lnTo>
                    <a:pt x="3592266" y="482205"/>
                  </a:lnTo>
                  <a:lnTo>
                    <a:pt x="3573090" y="510647"/>
                  </a:lnTo>
                  <a:lnTo>
                    <a:pt x="3544647" y="529824"/>
                  </a:lnTo>
                  <a:lnTo>
                    <a:pt x="3509817" y="536855"/>
                  </a:lnTo>
                  <a:lnTo>
                    <a:pt x="89478" y="536855"/>
                  </a:lnTo>
                  <a:lnTo>
                    <a:pt x="54649" y="529824"/>
                  </a:lnTo>
                  <a:lnTo>
                    <a:pt x="26207" y="510647"/>
                  </a:lnTo>
                  <a:lnTo>
                    <a:pt x="7031" y="482205"/>
                  </a:lnTo>
                  <a:lnTo>
                    <a:pt x="0" y="447376"/>
                  </a:lnTo>
                  <a:lnTo>
                    <a:pt x="0" y="8947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099151" y="5933159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10">
                  <a:moveTo>
                    <a:pt x="3509840" y="0"/>
                  </a:moveTo>
                  <a:lnTo>
                    <a:pt x="89526" y="0"/>
                  </a:lnTo>
                  <a:lnTo>
                    <a:pt x="54687" y="7031"/>
                  </a:lnTo>
                  <a:lnTo>
                    <a:pt x="26229" y="26208"/>
                  </a:lnTo>
                  <a:lnTo>
                    <a:pt x="7038" y="54652"/>
                  </a:lnTo>
                  <a:lnTo>
                    <a:pt x="0" y="89484"/>
                  </a:lnTo>
                  <a:lnTo>
                    <a:pt x="0" y="447379"/>
                  </a:lnTo>
                  <a:lnTo>
                    <a:pt x="7038" y="482205"/>
                  </a:lnTo>
                  <a:lnTo>
                    <a:pt x="26229" y="510645"/>
                  </a:lnTo>
                  <a:lnTo>
                    <a:pt x="54687" y="529821"/>
                  </a:lnTo>
                  <a:lnTo>
                    <a:pt x="89526" y="536852"/>
                  </a:lnTo>
                  <a:lnTo>
                    <a:pt x="3509840" y="536852"/>
                  </a:lnTo>
                  <a:lnTo>
                    <a:pt x="3544679" y="529821"/>
                  </a:lnTo>
                  <a:lnTo>
                    <a:pt x="3573137" y="510645"/>
                  </a:lnTo>
                  <a:lnTo>
                    <a:pt x="3592328" y="482205"/>
                  </a:lnTo>
                  <a:lnTo>
                    <a:pt x="3599366" y="447379"/>
                  </a:lnTo>
                  <a:lnTo>
                    <a:pt x="3599366" y="89484"/>
                  </a:lnTo>
                  <a:lnTo>
                    <a:pt x="3592328" y="54652"/>
                  </a:lnTo>
                  <a:lnTo>
                    <a:pt x="3573137" y="26208"/>
                  </a:lnTo>
                  <a:lnTo>
                    <a:pt x="3544679" y="7031"/>
                  </a:lnTo>
                  <a:lnTo>
                    <a:pt x="350984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099151" y="5933159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10">
                  <a:moveTo>
                    <a:pt x="0" y="89479"/>
                  </a:moveTo>
                  <a:lnTo>
                    <a:pt x="7031" y="54649"/>
                  </a:lnTo>
                  <a:lnTo>
                    <a:pt x="26207" y="26207"/>
                  </a:lnTo>
                  <a:lnTo>
                    <a:pt x="54649" y="7031"/>
                  </a:lnTo>
                  <a:lnTo>
                    <a:pt x="89478" y="0"/>
                  </a:lnTo>
                  <a:lnTo>
                    <a:pt x="3509817" y="0"/>
                  </a:lnTo>
                  <a:lnTo>
                    <a:pt x="3544647" y="7031"/>
                  </a:lnTo>
                  <a:lnTo>
                    <a:pt x="3573090" y="26207"/>
                  </a:lnTo>
                  <a:lnTo>
                    <a:pt x="3592266" y="54649"/>
                  </a:lnTo>
                  <a:lnTo>
                    <a:pt x="3599298" y="89479"/>
                  </a:lnTo>
                  <a:lnTo>
                    <a:pt x="3599298" y="447374"/>
                  </a:lnTo>
                  <a:lnTo>
                    <a:pt x="3592266" y="482204"/>
                  </a:lnTo>
                  <a:lnTo>
                    <a:pt x="3573090" y="510646"/>
                  </a:lnTo>
                  <a:lnTo>
                    <a:pt x="3544647" y="529822"/>
                  </a:lnTo>
                  <a:lnTo>
                    <a:pt x="3509817" y="536854"/>
                  </a:lnTo>
                  <a:lnTo>
                    <a:pt x="89478" y="536854"/>
                  </a:lnTo>
                  <a:lnTo>
                    <a:pt x="54649" y="529822"/>
                  </a:lnTo>
                  <a:lnTo>
                    <a:pt x="26207" y="510646"/>
                  </a:lnTo>
                  <a:lnTo>
                    <a:pt x="7031" y="482204"/>
                  </a:lnTo>
                  <a:lnTo>
                    <a:pt x="0" y="447374"/>
                  </a:lnTo>
                  <a:lnTo>
                    <a:pt x="0" y="8947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5027155" y="5165781"/>
            <a:ext cx="1743075" cy="12293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dirty="0" sz="2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endParaRPr sz="2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26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2051131" y="2309458"/>
            <a:ext cx="10607040" cy="3945890"/>
            <a:chOff x="2051131" y="2309458"/>
            <a:chExt cx="10607040" cy="3945890"/>
          </a:xfrm>
        </p:grpSpPr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1131" y="2932821"/>
              <a:ext cx="3322464" cy="3322464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373595" y="4334779"/>
              <a:ext cx="7284084" cy="188595"/>
            </a:xfrm>
            <a:custGeom>
              <a:avLst/>
              <a:gdLst/>
              <a:ahLst/>
              <a:cxnLst/>
              <a:rect l="l" t="t" r="r" b="b"/>
              <a:pathLst>
                <a:path w="7284084" h="188595">
                  <a:moveTo>
                    <a:pt x="7095553" y="0"/>
                  </a:moveTo>
                  <a:lnTo>
                    <a:pt x="7095553" y="188475"/>
                  </a:lnTo>
                  <a:lnTo>
                    <a:pt x="7221204" y="125650"/>
                  </a:lnTo>
                  <a:lnTo>
                    <a:pt x="7126966" y="125650"/>
                  </a:lnTo>
                  <a:lnTo>
                    <a:pt x="7126966" y="62825"/>
                  </a:lnTo>
                  <a:lnTo>
                    <a:pt x="7221204" y="62825"/>
                  </a:lnTo>
                  <a:lnTo>
                    <a:pt x="7095553" y="0"/>
                  </a:lnTo>
                  <a:close/>
                </a:path>
                <a:path w="7284084" h="188595">
                  <a:moveTo>
                    <a:pt x="7095553" y="62825"/>
                  </a:moveTo>
                  <a:lnTo>
                    <a:pt x="0" y="62825"/>
                  </a:lnTo>
                  <a:lnTo>
                    <a:pt x="0" y="125650"/>
                  </a:lnTo>
                  <a:lnTo>
                    <a:pt x="7095553" y="125650"/>
                  </a:lnTo>
                  <a:lnTo>
                    <a:pt x="7095553" y="62825"/>
                  </a:lnTo>
                  <a:close/>
                </a:path>
                <a:path w="7284084" h="188595">
                  <a:moveTo>
                    <a:pt x="7221204" y="62825"/>
                  </a:moveTo>
                  <a:lnTo>
                    <a:pt x="7126966" y="62825"/>
                  </a:lnTo>
                  <a:lnTo>
                    <a:pt x="7126966" y="125650"/>
                  </a:lnTo>
                  <a:lnTo>
                    <a:pt x="7221204" y="125650"/>
                  </a:lnTo>
                  <a:lnTo>
                    <a:pt x="7284029" y="94237"/>
                  </a:lnTo>
                  <a:lnTo>
                    <a:pt x="7221204" y="62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0688" y="2309458"/>
              <a:ext cx="1741517" cy="1741517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5477153" y="4819822"/>
            <a:ext cx="7103109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-10" b="1">
                <a:solidFill>
                  <a:srgbClr val="FFFFFF"/>
                </a:solidFill>
                <a:latin typeface="Calibri"/>
                <a:cs typeface="Calibri"/>
              </a:rPr>
              <a:t>https://vulnerable-website.com/login.jsp?admin=true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1714" y="2312673"/>
            <a:ext cx="15416530" cy="3041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Three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different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types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control:</a:t>
            </a:r>
            <a:endParaRPr sz="4250">
              <a:latin typeface="Calibri"/>
              <a:cs typeface="Calibri"/>
            </a:endParaRPr>
          </a:p>
          <a:p>
            <a:pPr marL="845185" marR="5080" indent="-506730">
              <a:lnSpc>
                <a:spcPts val="4950"/>
              </a:lnSpc>
              <a:spcBef>
                <a:spcPts val="3860"/>
              </a:spcBef>
              <a:buFont typeface="Segoe UI Symbol"/>
              <a:buChar char="◦"/>
              <a:tabLst>
                <a:tab pos="845185" algn="l"/>
              </a:tabLst>
            </a:pPr>
            <a:r>
              <a:rPr dirty="0" sz="4250" spc="-70">
                <a:solidFill>
                  <a:srgbClr val="F36825"/>
                </a:solidFill>
                <a:latin typeface="Calibri"/>
                <a:cs typeface="Calibri"/>
              </a:rPr>
              <a:t>Context-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Dependent</a:t>
            </a:r>
            <a:r>
              <a:rPr dirty="0" sz="4250" spc="-9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Access</a:t>
            </a:r>
            <a:r>
              <a:rPr dirty="0" sz="4250" spc="-7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Control</a:t>
            </a:r>
            <a:r>
              <a:rPr dirty="0" sz="4250" spc="-9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restricts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functionality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and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resources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based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state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application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or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user's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interaction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with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it.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Some</a:t>
            </a:r>
            <a:r>
              <a:rPr dirty="0" spc="5"/>
              <a:t> </a:t>
            </a:r>
            <a:r>
              <a:rPr dirty="0" spc="-1435"/>
              <a:t>T</a:t>
            </a:r>
            <a:r>
              <a:rPr dirty="0" spc="5"/>
              <a:t>e</a:t>
            </a:r>
            <a:r>
              <a:rPr dirty="0" spc="10"/>
              <a:t>r</a:t>
            </a:r>
            <a:r>
              <a:rPr dirty="0" spc="15"/>
              <a:t>m</a:t>
            </a:r>
            <a:r>
              <a:rPr dirty="0" spc="5"/>
              <a:t>i</a:t>
            </a:r>
            <a:r>
              <a:rPr dirty="0" spc="10"/>
              <a:t>n</a:t>
            </a:r>
            <a:r>
              <a:rPr dirty="0" spc="5"/>
              <a:t>olo</a:t>
            </a:r>
            <a:r>
              <a:rPr dirty="0" spc="15"/>
              <a:t>g</a:t>
            </a:r>
            <a:r>
              <a:rPr dirty="0" spc="-1055"/>
              <a:t>y</a:t>
            </a:r>
            <a:r>
              <a:rPr dirty="0" spc="10"/>
              <a:t>...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284303" y="10674305"/>
            <a:ext cx="3657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407522" y="7229539"/>
            <a:ext cx="1898014" cy="188595"/>
          </a:xfrm>
          <a:custGeom>
            <a:avLst/>
            <a:gdLst/>
            <a:ahLst/>
            <a:cxnLst/>
            <a:rect l="l" t="t" r="r" b="b"/>
            <a:pathLst>
              <a:path w="1898015" h="188595">
                <a:moveTo>
                  <a:pt x="1709026" y="0"/>
                </a:moveTo>
                <a:lnTo>
                  <a:pt x="1709026" y="188475"/>
                </a:lnTo>
                <a:lnTo>
                  <a:pt x="1834677" y="125650"/>
                </a:lnTo>
                <a:lnTo>
                  <a:pt x="1740439" y="125650"/>
                </a:lnTo>
                <a:lnTo>
                  <a:pt x="1740439" y="62825"/>
                </a:lnTo>
                <a:lnTo>
                  <a:pt x="1834677" y="62825"/>
                </a:lnTo>
                <a:lnTo>
                  <a:pt x="1709026" y="0"/>
                </a:lnTo>
                <a:close/>
              </a:path>
              <a:path w="1898015" h="188595">
                <a:moveTo>
                  <a:pt x="1709026" y="62825"/>
                </a:moveTo>
                <a:lnTo>
                  <a:pt x="0" y="62825"/>
                </a:lnTo>
                <a:lnTo>
                  <a:pt x="0" y="125650"/>
                </a:lnTo>
                <a:lnTo>
                  <a:pt x="1709026" y="125650"/>
                </a:lnTo>
                <a:lnTo>
                  <a:pt x="1709026" y="62825"/>
                </a:lnTo>
                <a:close/>
              </a:path>
              <a:path w="1898015" h="188595">
                <a:moveTo>
                  <a:pt x="1834677" y="62825"/>
                </a:moveTo>
                <a:lnTo>
                  <a:pt x="1740439" y="62825"/>
                </a:lnTo>
                <a:lnTo>
                  <a:pt x="1740439" y="125650"/>
                </a:lnTo>
                <a:lnTo>
                  <a:pt x="1834677" y="125650"/>
                </a:lnTo>
                <a:lnTo>
                  <a:pt x="1897502" y="94237"/>
                </a:lnTo>
                <a:lnTo>
                  <a:pt x="1834677" y="62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6332906" y="6582490"/>
            <a:ext cx="551180" cy="513715"/>
            <a:chOff x="6332906" y="6582490"/>
            <a:chExt cx="551180" cy="513715"/>
          </a:xfrm>
        </p:grpSpPr>
        <p:sp>
          <p:nvSpPr>
            <p:cNvPr id="8" name="object 8" descr=""/>
            <p:cNvSpPr/>
            <p:nvPr/>
          </p:nvSpPr>
          <p:spPr>
            <a:xfrm>
              <a:off x="6348613" y="6598196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77" y="0"/>
                  </a:moveTo>
                  <a:lnTo>
                    <a:pt x="213002" y="3884"/>
                  </a:lnTo>
                  <a:lnTo>
                    <a:pt x="169070" y="15082"/>
                  </a:lnTo>
                  <a:lnTo>
                    <a:pt x="128616" y="32913"/>
                  </a:lnTo>
                  <a:lnTo>
                    <a:pt x="92373" y="56697"/>
                  </a:lnTo>
                  <a:lnTo>
                    <a:pt x="61075" y="85753"/>
                  </a:lnTo>
                  <a:lnTo>
                    <a:pt x="35455" y="119399"/>
                  </a:lnTo>
                  <a:lnTo>
                    <a:pt x="16246" y="156954"/>
                  </a:lnTo>
                  <a:lnTo>
                    <a:pt x="4183" y="197739"/>
                  </a:lnTo>
                  <a:lnTo>
                    <a:pt x="0" y="241071"/>
                  </a:lnTo>
                  <a:lnTo>
                    <a:pt x="4183" y="284403"/>
                  </a:lnTo>
                  <a:lnTo>
                    <a:pt x="16246" y="325187"/>
                  </a:lnTo>
                  <a:lnTo>
                    <a:pt x="35455" y="362743"/>
                  </a:lnTo>
                  <a:lnTo>
                    <a:pt x="61075" y="396389"/>
                  </a:lnTo>
                  <a:lnTo>
                    <a:pt x="92373" y="425444"/>
                  </a:lnTo>
                  <a:lnTo>
                    <a:pt x="128616" y="449228"/>
                  </a:lnTo>
                  <a:lnTo>
                    <a:pt x="169070" y="467060"/>
                  </a:lnTo>
                  <a:lnTo>
                    <a:pt x="213002" y="478258"/>
                  </a:lnTo>
                  <a:lnTo>
                    <a:pt x="259677" y="482142"/>
                  </a:lnTo>
                  <a:lnTo>
                    <a:pt x="306356" y="478258"/>
                  </a:lnTo>
                  <a:lnTo>
                    <a:pt x="350289" y="467060"/>
                  </a:lnTo>
                  <a:lnTo>
                    <a:pt x="390743" y="449228"/>
                  </a:lnTo>
                  <a:lnTo>
                    <a:pt x="426986" y="425444"/>
                  </a:lnTo>
                  <a:lnTo>
                    <a:pt x="458284" y="396389"/>
                  </a:lnTo>
                  <a:lnTo>
                    <a:pt x="483903" y="362743"/>
                  </a:lnTo>
                  <a:lnTo>
                    <a:pt x="503110" y="325187"/>
                  </a:lnTo>
                  <a:lnTo>
                    <a:pt x="515172" y="284403"/>
                  </a:lnTo>
                  <a:lnTo>
                    <a:pt x="519355" y="241071"/>
                  </a:lnTo>
                  <a:lnTo>
                    <a:pt x="515172" y="197739"/>
                  </a:lnTo>
                  <a:lnTo>
                    <a:pt x="503110" y="156954"/>
                  </a:lnTo>
                  <a:lnTo>
                    <a:pt x="483903" y="119399"/>
                  </a:lnTo>
                  <a:lnTo>
                    <a:pt x="458284" y="85753"/>
                  </a:lnTo>
                  <a:lnTo>
                    <a:pt x="426986" y="56697"/>
                  </a:lnTo>
                  <a:lnTo>
                    <a:pt x="390743" y="32913"/>
                  </a:lnTo>
                  <a:lnTo>
                    <a:pt x="350289" y="15082"/>
                  </a:lnTo>
                  <a:lnTo>
                    <a:pt x="306356" y="3884"/>
                  </a:lnTo>
                  <a:lnTo>
                    <a:pt x="2596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48613" y="6598196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510515" y="6605737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939950" y="6582490"/>
            <a:ext cx="551180" cy="513715"/>
            <a:chOff x="11939950" y="6582490"/>
            <a:chExt cx="551180" cy="513715"/>
          </a:xfrm>
        </p:grpSpPr>
        <p:sp>
          <p:nvSpPr>
            <p:cNvPr id="12" name="object 12" descr=""/>
            <p:cNvSpPr/>
            <p:nvPr/>
          </p:nvSpPr>
          <p:spPr>
            <a:xfrm>
              <a:off x="11955656" y="6598196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77" y="0"/>
                  </a:moveTo>
                  <a:lnTo>
                    <a:pt x="212991" y="3884"/>
                  </a:lnTo>
                  <a:lnTo>
                    <a:pt x="169053" y="15082"/>
                  </a:lnTo>
                  <a:lnTo>
                    <a:pt x="128597" y="32913"/>
                  </a:lnTo>
                  <a:lnTo>
                    <a:pt x="92356" y="56697"/>
                  </a:lnTo>
                  <a:lnTo>
                    <a:pt x="61061" y="85753"/>
                  </a:lnTo>
                  <a:lnTo>
                    <a:pt x="35445" y="119399"/>
                  </a:lnTo>
                  <a:lnTo>
                    <a:pt x="16242" y="156954"/>
                  </a:lnTo>
                  <a:lnTo>
                    <a:pt x="4182" y="197739"/>
                  </a:lnTo>
                  <a:lnTo>
                    <a:pt x="0" y="241071"/>
                  </a:lnTo>
                  <a:lnTo>
                    <a:pt x="4182" y="284403"/>
                  </a:lnTo>
                  <a:lnTo>
                    <a:pt x="16242" y="325187"/>
                  </a:lnTo>
                  <a:lnTo>
                    <a:pt x="35445" y="362743"/>
                  </a:lnTo>
                  <a:lnTo>
                    <a:pt x="61061" y="396389"/>
                  </a:lnTo>
                  <a:lnTo>
                    <a:pt x="92356" y="425444"/>
                  </a:lnTo>
                  <a:lnTo>
                    <a:pt x="128597" y="449228"/>
                  </a:lnTo>
                  <a:lnTo>
                    <a:pt x="169053" y="467060"/>
                  </a:lnTo>
                  <a:lnTo>
                    <a:pt x="212991" y="478258"/>
                  </a:lnTo>
                  <a:lnTo>
                    <a:pt x="259677" y="482142"/>
                  </a:lnTo>
                  <a:lnTo>
                    <a:pt x="306364" y="478258"/>
                  </a:lnTo>
                  <a:lnTo>
                    <a:pt x="350302" y="467060"/>
                  </a:lnTo>
                  <a:lnTo>
                    <a:pt x="390757" y="449228"/>
                  </a:lnTo>
                  <a:lnTo>
                    <a:pt x="426999" y="425444"/>
                  </a:lnTo>
                  <a:lnTo>
                    <a:pt x="458294" y="396389"/>
                  </a:lnTo>
                  <a:lnTo>
                    <a:pt x="483910" y="362743"/>
                  </a:lnTo>
                  <a:lnTo>
                    <a:pt x="503113" y="325187"/>
                  </a:lnTo>
                  <a:lnTo>
                    <a:pt x="515173" y="284403"/>
                  </a:lnTo>
                  <a:lnTo>
                    <a:pt x="519355" y="241071"/>
                  </a:lnTo>
                  <a:lnTo>
                    <a:pt x="515173" y="197739"/>
                  </a:lnTo>
                  <a:lnTo>
                    <a:pt x="503113" y="156954"/>
                  </a:lnTo>
                  <a:lnTo>
                    <a:pt x="483910" y="119399"/>
                  </a:lnTo>
                  <a:lnTo>
                    <a:pt x="458294" y="85753"/>
                  </a:lnTo>
                  <a:lnTo>
                    <a:pt x="426999" y="56697"/>
                  </a:lnTo>
                  <a:lnTo>
                    <a:pt x="390757" y="32913"/>
                  </a:lnTo>
                  <a:lnTo>
                    <a:pt x="350302" y="15082"/>
                  </a:lnTo>
                  <a:lnTo>
                    <a:pt x="306364" y="3884"/>
                  </a:lnTo>
                  <a:lnTo>
                    <a:pt x="2596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955656" y="6598196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2117611" y="6605737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latin typeface="Calibri"/>
                <a:cs typeface="Calibri"/>
              </a:rPr>
              <a:t>2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085979" y="5654278"/>
            <a:ext cx="10767695" cy="3196590"/>
            <a:chOff x="3085979" y="5654278"/>
            <a:chExt cx="10767695" cy="3196590"/>
          </a:xfrm>
        </p:grpSpPr>
        <p:sp>
          <p:nvSpPr>
            <p:cNvPr id="16" name="object 16" descr=""/>
            <p:cNvSpPr/>
            <p:nvPr/>
          </p:nvSpPr>
          <p:spPr>
            <a:xfrm>
              <a:off x="11955656" y="7229539"/>
              <a:ext cx="1898014" cy="188595"/>
            </a:xfrm>
            <a:custGeom>
              <a:avLst/>
              <a:gdLst/>
              <a:ahLst/>
              <a:cxnLst/>
              <a:rect l="l" t="t" r="r" b="b"/>
              <a:pathLst>
                <a:path w="1898015" h="188595">
                  <a:moveTo>
                    <a:pt x="1709057" y="0"/>
                  </a:moveTo>
                  <a:lnTo>
                    <a:pt x="1709057" y="188475"/>
                  </a:lnTo>
                  <a:lnTo>
                    <a:pt x="1834708" y="125650"/>
                  </a:lnTo>
                  <a:lnTo>
                    <a:pt x="1740470" y="125650"/>
                  </a:lnTo>
                  <a:lnTo>
                    <a:pt x="1740470" y="62825"/>
                  </a:lnTo>
                  <a:lnTo>
                    <a:pt x="1834708" y="62825"/>
                  </a:lnTo>
                  <a:lnTo>
                    <a:pt x="1709057" y="0"/>
                  </a:lnTo>
                  <a:close/>
                </a:path>
                <a:path w="1898015" h="188595">
                  <a:moveTo>
                    <a:pt x="1709057" y="62825"/>
                  </a:moveTo>
                  <a:lnTo>
                    <a:pt x="0" y="62825"/>
                  </a:lnTo>
                  <a:lnTo>
                    <a:pt x="0" y="125650"/>
                  </a:lnTo>
                  <a:lnTo>
                    <a:pt x="1709057" y="125650"/>
                  </a:lnTo>
                  <a:lnTo>
                    <a:pt x="1709057" y="62825"/>
                  </a:lnTo>
                  <a:close/>
                </a:path>
                <a:path w="1898015" h="188595">
                  <a:moveTo>
                    <a:pt x="1834708" y="62825"/>
                  </a:moveTo>
                  <a:lnTo>
                    <a:pt x="1740470" y="62825"/>
                  </a:lnTo>
                  <a:lnTo>
                    <a:pt x="1740470" y="125650"/>
                  </a:lnTo>
                  <a:lnTo>
                    <a:pt x="1834708" y="125650"/>
                  </a:lnTo>
                  <a:lnTo>
                    <a:pt x="1897533" y="94237"/>
                  </a:lnTo>
                  <a:lnTo>
                    <a:pt x="1834708" y="62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979" y="5654278"/>
              <a:ext cx="3196551" cy="3196551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604917" y="6875467"/>
            <a:ext cx="1009650" cy="10287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b="1">
                <a:latin typeface="Calibri"/>
                <a:cs typeface="Calibri"/>
              </a:rPr>
              <a:t>Delete</a:t>
            </a:r>
            <a:r>
              <a:rPr dirty="0" sz="1450" spc="50" b="1">
                <a:latin typeface="Calibri"/>
                <a:cs typeface="Calibri"/>
              </a:rPr>
              <a:t> </a:t>
            </a:r>
            <a:r>
              <a:rPr dirty="0" sz="1450" spc="-20" b="1">
                <a:latin typeface="Calibri"/>
                <a:cs typeface="Calibri"/>
              </a:rPr>
              <a:t>Users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25"/>
              </a:spcBef>
            </a:pPr>
            <a:r>
              <a:rPr dirty="0" sz="1450" spc="-10">
                <a:latin typeface="Calibri"/>
                <a:cs typeface="Calibri"/>
              </a:rPr>
              <a:t>Carlos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dirty="0" sz="1450" spc="-10">
                <a:latin typeface="Calibri"/>
                <a:cs typeface="Calibri"/>
              </a:rPr>
              <a:t>David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4628681" y="7283406"/>
            <a:ext cx="761365" cy="708660"/>
            <a:chOff x="4628681" y="7283406"/>
            <a:chExt cx="761365" cy="708660"/>
          </a:xfrm>
        </p:grpSpPr>
        <p:sp>
          <p:nvSpPr>
            <p:cNvPr id="20" name="object 20" descr=""/>
            <p:cNvSpPr/>
            <p:nvPr/>
          </p:nvSpPr>
          <p:spPr>
            <a:xfrm>
              <a:off x="4634078" y="7288804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700041" y="0"/>
                  </a:moveTo>
                  <a:lnTo>
                    <a:pt x="50490" y="0"/>
                  </a:lnTo>
                  <a:lnTo>
                    <a:pt x="30837" y="3967"/>
                  </a:lnTo>
                  <a:lnTo>
                    <a:pt x="14788" y="14788"/>
                  </a:lnTo>
                  <a:lnTo>
                    <a:pt x="3967" y="30837"/>
                  </a:lnTo>
                  <a:lnTo>
                    <a:pt x="0" y="50490"/>
                  </a:lnTo>
                  <a:lnTo>
                    <a:pt x="0" y="252453"/>
                  </a:lnTo>
                  <a:lnTo>
                    <a:pt x="3967" y="272105"/>
                  </a:lnTo>
                  <a:lnTo>
                    <a:pt x="14788" y="288154"/>
                  </a:lnTo>
                  <a:lnTo>
                    <a:pt x="30837" y="298975"/>
                  </a:lnTo>
                  <a:lnTo>
                    <a:pt x="50490" y="302943"/>
                  </a:lnTo>
                  <a:lnTo>
                    <a:pt x="700041" y="302943"/>
                  </a:lnTo>
                  <a:lnTo>
                    <a:pt x="719694" y="298975"/>
                  </a:lnTo>
                  <a:lnTo>
                    <a:pt x="735743" y="288154"/>
                  </a:lnTo>
                  <a:lnTo>
                    <a:pt x="746564" y="272105"/>
                  </a:lnTo>
                  <a:lnTo>
                    <a:pt x="750532" y="252453"/>
                  </a:lnTo>
                  <a:lnTo>
                    <a:pt x="750532" y="50490"/>
                  </a:lnTo>
                  <a:lnTo>
                    <a:pt x="746564" y="30837"/>
                  </a:lnTo>
                  <a:lnTo>
                    <a:pt x="735743" y="14788"/>
                  </a:lnTo>
                  <a:lnTo>
                    <a:pt x="719694" y="3967"/>
                  </a:lnTo>
                  <a:lnTo>
                    <a:pt x="700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4634078" y="7288804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0" y="50490"/>
                  </a:moveTo>
                  <a:lnTo>
                    <a:pt x="3967" y="30837"/>
                  </a:lnTo>
                  <a:lnTo>
                    <a:pt x="14788" y="14788"/>
                  </a:lnTo>
                  <a:lnTo>
                    <a:pt x="30837" y="3967"/>
                  </a:lnTo>
                  <a:lnTo>
                    <a:pt x="50490" y="0"/>
                  </a:lnTo>
                  <a:lnTo>
                    <a:pt x="700043" y="0"/>
                  </a:lnTo>
                  <a:lnTo>
                    <a:pt x="719696" y="3967"/>
                  </a:lnTo>
                  <a:lnTo>
                    <a:pt x="735745" y="14788"/>
                  </a:lnTo>
                  <a:lnTo>
                    <a:pt x="746565" y="30837"/>
                  </a:lnTo>
                  <a:lnTo>
                    <a:pt x="750533" y="50490"/>
                  </a:lnTo>
                  <a:lnTo>
                    <a:pt x="750533" y="252447"/>
                  </a:lnTo>
                  <a:lnTo>
                    <a:pt x="746565" y="272100"/>
                  </a:lnTo>
                  <a:lnTo>
                    <a:pt x="735745" y="288149"/>
                  </a:lnTo>
                  <a:lnTo>
                    <a:pt x="719696" y="298969"/>
                  </a:lnTo>
                  <a:lnTo>
                    <a:pt x="700043" y="302937"/>
                  </a:lnTo>
                  <a:lnTo>
                    <a:pt x="50490" y="302937"/>
                  </a:lnTo>
                  <a:lnTo>
                    <a:pt x="30837" y="298969"/>
                  </a:lnTo>
                  <a:lnTo>
                    <a:pt x="14788" y="288149"/>
                  </a:lnTo>
                  <a:lnTo>
                    <a:pt x="3967" y="272100"/>
                  </a:lnTo>
                  <a:lnTo>
                    <a:pt x="0" y="252447"/>
                  </a:lnTo>
                  <a:lnTo>
                    <a:pt x="0" y="5049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634078" y="7683137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700041" y="0"/>
                  </a:moveTo>
                  <a:lnTo>
                    <a:pt x="50490" y="0"/>
                  </a:lnTo>
                  <a:lnTo>
                    <a:pt x="30837" y="3967"/>
                  </a:lnTo>
                  <a:lnTo>
                    <a:pt x="14788" y="14788"/>
                  </a:lnTo>
                  <a:lnTo>
                    <a:pt x="3967" y="30837"/>
                  </a:lnTo>
                  <a:lnTo>
                    <a:pt x="0" y="50490"/>
                  </a:lnTo>
                  <a:lnTo>
                    <a:pt x="0" y="252442"/>
                  </a:lnTo>
                  <a:lnTo>
                    <a:pt x="3967" y="272095"/>
                  </a:lnTo>
                  <a:lnTo>
                    <a:pt x="14788" y="288144"/>
                  </a:lnTo>
                  <a:lnTo>
                    <a:pt x="30837" y="298965"/>
                  </a:lnTo>
                  <a:lnTo>
                    <a:pt x="50490" y="302933"/>
                  </a:lnTo>
                  <a:lnTo>
                    <a:pt x="700041" y="302933"/>
                  </a:lnTo>
                  <a:lnTo>
                    <a:pt x="719694" y="298965"/>
                  </a:lnTo>
                  <a:lnTo>
                    <a:pt x="735743" y="288144"/>
                  </a:lnTo>
                  <a:lnTo>
                    <a:pt x="746564" y="272095"/>
                  </a:lnTo>
                  <a:lnTo>
                    <a:pt x="750532" y="252442"/>
                  </a:lnTo>
                  <a:lnTo>
                    <a:pt x="750532" y="50490"/>
                  </a:lnTo>
                  <a:lnTo>
                    <a:pt x="746564" y="30837"/>
                  </a:lnTo>
                  <a:lnTo>
                    <a:pt x="735743" y="14788"/>
                  </a:lnTo>
                  <a:lnTo>
                    <a:pt x="719694" y="3967"/>
                  </a:lnTo>
                  <a:lnTo>
                    <a:pt x="700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34078" y="7683137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0" y="50490"/>
                  </a:moveTo>
                  <a:lnTo>
                    <a:pt x="3967" y="30837"/>
                  </a:lnTo>
                  <a:lnTo>
                    <a:pt x="14788" y="14788"/>
                  </a:lnTo>
                  <a:lnTo>
                    <a:pt x="30837" y="3967"/>
                  </a:lnTo>
                  <a:lnTo>
                    <a:pt x="50490" y="0"/>
                  </a:lnTo>
                  <a:lnTo>
                    <a:pt x="700043" y="0"/>
                  </a:lnTo>
                  <a:lnTo>
                    <a:pt x="719696" y="3967"/>
                  </a:lnTo>
                  <a:lnTo>
                    <a:pt x="735745" y="14788"/>
                  </a:lnTo>
                  <a:lnTo>
                    <a:pt x="746565" y="30837"/>
                  </a:lnTo>
                  <a:lnTo>
                    <a:pt x="750533" y="50490"/>
                  </a:lnTo>
                  <a:lnTo>
                    <a:pt x="750533" y="252447"/>
                  </a:lnTo>
                  <a:lnTo>
                    <a:pt x="746565" y="272100"/>
                  </a:lnTo>
                  <a:lnTo>
                    <a:pt x="735745" y="288149"/>
                  </a:lnTo>
                  <a:lnTo>
                    <a:pt x="719696" y="298969"/>
                  </a:lnTo>
                  <a:lnTo>
                    <a:pt x="700043" y="302937"/>
                  </a:lnTo>
                  <a:lnTo>
                    <a:pt x="50490" y="302937"/>
                  </a:lnTo>
                  <a:lnTo>
                    <a:pt x="30837" y="298969"/>
                  </a:lnTo>
                  <a:lnTo>
                    <a:pt x="14788" y="288149"/>
                  </a:lnTo>
                  <a:lnTo>
                    <a:pt x="3967" y="272100"/>
                  </a:lnTo>
                  <a:lnTo>
                    <a:pt x="0" y="252447"/>
                  </a:lnTo>
                  <a:lnTo>
                    <a:pt x="0" y="5049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4745552" y="7305192"/>
            <a:ext cx="527685" cy="6438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45"/>
              </a:spcBef>
            </a:pP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8551781" y="5654278"/>
            <a:ext cx="3196590" cy="3196590"/>
            <a:chOff x="8551781" y="5654278"/>
            <a:chExt cx="3196590" cy="3196590"/>
          </a:xfrm>
        </p:grpSpPr>
        <p:pic>
          <p:nvPicPr>
            <p:cNvPr id="26" name="object 2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1781" y="5654278"/>
              <a:ext cx="3196551" cy="3196551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9207803" y="7799909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700041" y="0"/>
                  </a:moveTo>
                  <a:lnTo>
                    <a:pt x="50490" y="0"/>
                  </a:lnTo>
                  <a:lnTo>
                    <a:pt x="30837" y="3967"/>
                  </a:lnTo>
                  <a:lnTo>
                    <a:pt x="14788" y="14788"/>
                  </a:lnTo>
                  <a:lnTo>
                    <a:pt x="3967" y="30837"/>
                  </a:lnTo>
                  <a:lnTo>
                    <a:pt x="0" y="50490"/>
                  </a:lnTo>
                  <a:lnTo>
                    <a:pt x="0" y="252453"/>
                  </a:lnTo>
                  <a:lnTo>
                    <a:pt x="3967" y="272105"/>
                  </a:lnTo>
                  <a:lnTo>
                    <a:pt x="14788" y="288154"/>
                  </a:lnTo>
                  <a:lnTo>
                    <a:pt x="30837" y="298975"/>
                  </a:lnTo>
                  <a:lnTo>
                    <a:pt x="50490" y="302943"/>
                  </a:lnTo>
                  <a:lnTo>
                    <a:pt x="700041" y="302943"/>
                  </a:lnTo>
                  <a:lnTo>
                    <a:pt x="719694" y="298975"/>
                  </a:lnTo>
                  <a:lnTo>
                    <a:pt x="735743" y="288154"/>
                  </a:lnTo>
                  <a:lnTo>
                    <a:pt x="746564" y="272105"/>
                  </a:lnTo>
                  <a:lnTo>
                    <a:pt x="750532" y="252453"/>
                  </a:lnTo>
                  <a:lnTo>
                    <a:pt x="750532" y="50490"/>
                  </a:lnTo>
                  <a:lnTo>
                    <a:pt x="746564" y="30837"/>
                  </a:lnTo>
                  <a:lnTo>
                    <a:pt x="735743" y="14788"/>
                  </a:lnTo>
                  <a:lnTo>
                    <a:pt x="719694" y="3967"/>
                  </a:lnTo>
                  <a:lnTo>
                    <a:pt x="700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207803" y="7799909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0" y="50490"/>
                  </a:moveTo>
                  <a:lnTo>
                    <a:pt x="3967" y="30837"/>
                  </a:lnTo>
                  <a:lnTo>
                    <a:pt x="14788" y="14788"/>
                  </a:lnTo>
                  <a:lnTo>
                    <a:pt x="30837" y="3967"/>
                  </a:lnTo>
                  <a:lnTo>
                    <a:pt x="50490" y="0"/>
                  </a:lnTo>
                  <a:lnTo>
                    <a:pt x="700043" y="0"/>
                  </a:lnTo>
                  <a:lnTo>
                    <a:pt x="719696" y="3967"/>
                  </a:lnTo>
                  <a:lnTo>
                    <a:pt x="735745" y="14788"/>
                  </a:lnTo>
                  <a:lnTo>
                    <a:pt x="746565" y="30837"/>
                  </a:lnTo>
                  <a:lnTo>
                    <a:pt x="750533" y="50490"/>
                  </a:lnTo>
                  <a:lnTo>
                    <a:pt x="750533" y="252447"/>
                  </a:lnTo>
                  <a:lnTo>
                    <a:pt x="746565" y="272100"/>
                  </a:lnTo>
                  <a:lnTo>
                    <a:pt x="735745" y="288149"/>
                  </a:lnTo>
                  <a:lnTo>
                    <a:pt x="719696" y="298969"/>
                  </a:lnTo>
                  <a:lnTo>
                    <a:pt x="700043" y="302937"/>
                  </a:lnTo>
                  <a:lnTo>
                    <a:pt x="50490" y="302937"/>
                  </a:lnTo>
                  <a:lnTo>
                    <a:pt x="30837" y="298969"/>
                  </a:lnTo>
                  <a:lnTo>
                    <a:pt x="14788" y="288149"/>
                  </a:lnTo>
                  <a:lnTo>
                    <a:pt x="3967" y="272100"/>
                  </a:lnTo>
                  <a:lnTo>
                    <a:pt x="0" y="252447"/>
                  </a:lnTo>
                  <a:lnTo>
                    <a:pt x="0" y="5049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144455" y="7792883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700031" y="0"/>
                  </a:moveTo>
                  <a:lnTo>
                    <a:pt x="50490" y="0"/>
                  </a:lnTo>
                  <a:lnTo>
                    <a:pt x="30837" y="3967"/>
                  </a:lnTo>
                  <a:lnTo>
                    <a:pt x="14788" y="14788"/>
                  </a:lnTo>
                  <a:lnTo>
                    <a:pt x="3967" y="30837"/>
                  </a:lnTo>
                  <a:lnTo>
                    <a:pt x="0" y="50490"/>
                  </a:lnTo>
                  <a:lnTo>
                    <a:pt x="0" y="252442"/>
                  </a:lnTo>
                  <a:lnTo>
                    <a:pt x="3967" y="272099"/>
                  </a:lnTo>
                  <a:lnTo>
                    <a:pt x="14788" y="288148"/>
                  </a:lnTo>
                  <a:lnTo>
                    <a:pt x="30837" y="298966"/>
                  </a:lnTo>
                  <a:lnTo>
                    <a:pt x="50490" y="302933"/>
                  </a:lnTo>
                  <a:lnTo>
                    <a:pt x="700031" y="302933"/>
                  </a:lnTo>
                  <a:lnTo>
                    <a:pt x="719667" y="298966"/>
                  </a:lnTo>
                  <a:lnTo>
                    <a:pt x="735710" y="288148"/>
                  </a:lnTo>
                  <a:lnTo>
                    <a:pt x="746531" y="272099"/>
                  </a:lnTo>
                  <a:lnTo>
                    <a:pt x="750500" y="252442"/>
                  </a:lnTo>
                  <a:lnTo>
                    <a:pt x="750500" y="50490"/>
                  </a:lnTo>
                  <a:lnTo>
                    <a:pt x="746531" y="30837"/>
                  </a:lnTo>
                  <a:lnTo>
                    <a:pt x="735710" y="14788"/>
                  </a:lnTo>
                  <a:lnTo>
                    <a:pt x="719667" y="3967"/>
                  </a:lnTo>
                  <a:lnTo>
                    <a:pt x="70003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144455" y="7792883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0" y="50490"/>
                  </a:moveTo>
                  <a:lnTo>
                    <a:pt x="3967" y="30837"/>
                  </a:lnTo>
                  <a:lnTo>
                    <a:pt x="14788" y="14788"/>
                  </a:lnTo>
                  <a:lnTo>
                    <a:pt x="30837" y="3967"/>
                  </a:lnTo>
                  <a:lnTo>
                    <a:pt x="50490" y="0"/>
                  </a:lnTo>
                  <a:lnTo>
                    <a:pt x="700043" y="0"/>
                  </a:lnTo>
                  <a:lnTo>
                    <a:pt x="719696" y="3967"/>
                  </a:lnTo>
                  <a:lnTo>
                    <a:pt x="735745" y="14788"/>
                  </a:lnTo>
                  <a:lnTo>
                    <a:pt x="746565" y="30837"/>
                  </a:lnTo>
                  <a:lnTo>
                    <a:pt x="750533" y="50490"/>
                  </a:lnTo>
                  <a:lnTo>
                    <a:pt x="750533" y="252447"/>
                  </a:lnTo>
                  <a:lnTo>
                    <a:pt x="746565" y="272100"/>
                  </a:lnTo>
                  <a:lnTo>
                    <a:pt x="735745" y="288149"/>
                  </a:lnTo>
                  <a:lnTo>
                    <a:pt x="719696" y="298969"/>
                  </a:lnTo>
                  <a:lnTo>
                    <a:pt x="700043" y="302937"/>
                  </a:lnTo>
                  <a:lnTo>
                    <a:pt x="50490" y="302937"/>
                  </a:lnTo>
                  <a:lnTo>
                    <a:pt x="30837" y="298969"/>
                  </a:lnTo>
                  <a:lnTo>
                    <a:pt x="14788" y="288149"/>
                  </a:lnTo>
                  <a:lnTo>
                    <a:pt x="3967" y="272100"/>
                  </a:lnTo>
                  <a:lnTo>
                    <a:pt x="0" y="252447"/>
                  </a:lnTo>
                  <a:lnTo>
                    <a:pt x="0" y="5049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9108875" y="6822693"/>
            <a:ext cx="1956435" cy="124460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1450" spc="-10" b="1">
                <a:latin typeface="Calibri"/>
                <a:cs typeface="Calibri"/>
              </a:rPr>
              <a:t>Confirmation</a:t>
            </a:r>
            <a:endParaRPr sz="1450">
              <a:latin typeface="Calibri"/>
              <a:cs typeface="Calibri"/>
            </a:endParaRPr>
          </a:p>
          <a:p>
            <a:pPr marL="23495" marR="5080">
              <a:lnSpc>
                <a:spcPct val="100000"/>
              </a:lnSpc>
              <a:spcBef>
                <a:spcPts val="830"/>
              </a:spcBef>
            </a:pPr>
            <a:r>
              <a:rPr dirty="0" sz="1450">
                <a:latin typeface="Calibri"/>
                <a:cs typeface="Calibri"/>
              </a:rPr>
              <a:t>Are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you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sure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you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want</a:t>
            </a:r>
            <a:r>
              <a:rPr dirty="0" sz="1450" spc="25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to </a:t>
            </a:r>
            <a:r>
              <a:rPr dirty="0" sz="1450">
                <a:latin typeface="Calibri"/>
                <a:cs typeface="Calibri"/>
              </a:rPr>
              <a:t>delete</a:t>
            </a:r>
            <a:r>
              <a:rPr dirty="0" sz="1450" spc="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the</a:t>
            </a:r>
            <a:r>
              <a:rPr dirty="0" sz="1450" spc="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user</a:t>
            </a:r>
            <a:r>
              <a:rPr dirty="0" sz="1450" spc="3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Carlos?</a:t>
            </a:r>
            <a:endParaRPr sz="1450">
              <a:latin typeface="Calibri"/>
              <a:cs typeface="Calibri"/>
            </a:endParaRPr>
          </a:p>
          <a:p>
            <a:pPr marL="351155">
              <a:lnSpc>
                <a:spcPct val="100000"/>
              </a:lnSpc>
              <a:spcBef>
                <a:spcPts val="975"/>
              </a:spcBef>
              <a:tabLst>
                <a:tab pos="1299845" algn="l"/>
              </a:tabLst>
            </a:pPr>
            <a:r>
              <a:rPr dirty="0" sz="1450" spc="-25">
                <a:solidFill>
                  <a:srgbClr val="FFFFFF"/>
                </a:solidFill>
                <a:latin typeface="Calibri"/>
                <a:cs typeface="Calibri"/>
              </a:rPr>
              <a:t>Yes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1915" sz="2175" spc="-37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endParaRPr baseline="1915" sz="2175">
              <a:latin typeface="Calibri"/>
              <a:cs typeface="Calibri"/>
            </a:endParaRPr>
          </a:p>
        </p:txBody>
      </p:sp>
      <p:pic>
        <p:nvPicPr>
          <p:cNvPr id="32" name="object 3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7583" y="5724642"/>
            <a:ext cx="3196551" cy="3196551"/>
          </a:xfrm>
          <a:prstGeom prst="rect">
            <a:avLst/>
          </a:prstGeom>
        </p:spPr>
      </p:pic>
      <p:sp>
        <p:nvSpPr>
          <p:cNvPr id="33" name="object 33" descr=""/>
          <p:cNvSpPr txBox="1"/>
          <p:nvPr/>
        </p:nvSpPr>
        <p:spPr>
          <a:xfrm>
            <a:off x="14612822" y="6975988"/>
            <a:ext cx="1357630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dirty="0" sz="1450" b="1">
                <a:latin typeface="Calibri"/>
                <a:cs typeface="Calibri"/>
              </a:rPr>
              <a:t>User</a:t>
            </a:r>
            <a:r>
              <a:rPr dirty="0" sz="1450" spc="45" b="1">
                <a:latin typeface="Calibri"/>
                <a:cs typeface="Calibri"/>
              </a:rPr>
              <a:t> </a:t>
            </a:r>
            <a:r>
              <a:rPr dirty="0" sz="1450" spc="-10" b="1">
                <a:latin typeface="Calibri"/>
                <a:cs typeface="Calibri"/>
              </a:rPr>
              <a:t>Successfully Deleted.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177248" y="6711284"/>
            <a:ext cx="10306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latin typeface="Courier New"/>
                <a:cs typeface="Courier New"/>
              </a:rPr>
              <a:t>/confirm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12802826" y="6676101"/>
            <a:ext cx="9055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latin typeface="Courier New"/>
                <a:cs typeface="Courier New"/>
              </a:rPr>
              <a:t>/delete</a:t>
            </a:r>
            <a:endParaRPr sz="1650">
              <a:latin typeface="Courier New"/>
              <a:cs typeface="Courier New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4652315" y="7440276"/>
            <a:ext cx="8509000" cy="3084830"/>
            <a:chOff x="4652315" y="7440276"/>
            <a:chExt cx="8509000" cy="3084830"/>
          </a:xfrm>
        </p:grpSpPr>
        <p:sp>
          <p:nvSpPr>
            <p:cNvPr id="37" name="object 37" descr=""/>
            <p:cNvSpPr/>
            <p:nvPr/>
          </p:nvSpPr>
          <p:spPr>
            <a:xfrm>
              <a:off x="4684370" y="8292941"/>
              <a:ext cx="0" cy="1696720"/>
            </a:xfrm>
            <a:custGeom>
              <a:avLst/>
              <a:gdLst/>
              <a:ahLst/>
              <a:cxnLst/>
              <a:rect l="l" t="t" r="r" b="b"/>
              <a:pathLst>
                <a:path w="0" h="1696720">
                  <a:moveTo>
                    <a:pt x="0" y="0"/>
                  </a:moveTo>
                  <a:lnTo>
                    <a:pt x="0" y="1696284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4652315" y="9989224"/>
              <a:ext cx="8415020" cy="0"/>
            </a:xfrm>
            <a:custGeom>
              <a:avLst/>
              <a:gdLst/>
              <a:ahLst/>
              <a:cxnLst/>
              <a:rect l="l" t="t" r="r" b="b"/>
              <a:pathLst>
                <a:path w="8415019" h="0">
                  <a:moveTo>
                    <a:pt x="8414721" y="0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12972798" y="7440276"/>
              <a:ext cx="188595" cy="2549525"/>
            </a:xfrm>
            <a:custGeom>
              <a:avLst/>
              <a:gdLst/>
              <a:ahLst/>
              <a:cxnLst/>
              <a:rect l="l" t="t" r="r" b="b"/>
              <a:pathLst>
                <a:path w="188594" h="2549525">
                  <a:moveTo>
                    <a:pt x="125650" y="157063"/>
                  </a:moveTo>
                  <a:lnTo>
                    <a:pt x="62825" y="157063"/>
                  </a:lnTo>
                  <a:lnTo>
                    <a:pt x="62825" y="2548948"/>
                  </a:lnTo>
                  <a:lnTo>
                    <a:pt x="125650" y="2548948"/>
                  </a:lnTo>
                  <a:lnTo>
                    <a:pt x="125650" y="157063"/>
                  </a:lnTo>
                  <a:close/>
                </a:path>
                <a:path w="188594" h="2549525">
                  <a:moveTo>
                    <a:pt x="94237" y="0"/>
                  </a:moveTo>
                  <a:lnTo>
                    <a:pt x="0" y="188475"/>
                  </a:lnTo>
                  <a:lnTo>
                    <a:pt x="62825" y="188475"/>
                  </a:lnTo>
                  <a:lnTo>
                    <a:pt x="62825" y="157063"/>
                  </a:lnTo>
                  <a:lnTo>
                    <a:pt x="172769" y="157063"/>
                  </a:lnTo>
                  <a:lnTo>
                    <a:pt x="94237" y="0"/>
                  </a:lnTo>
                  <a:close/>
                </a:path>
                <a:path w="188594" h="2549525">
                  <a:moveTo>
                    <a:pt x="172769" y="157063"/>
                  </a:moveTo>
                  <a:lnTo>
                    <a:pt x="125650" y="157063"/>
                  </a:lnTo>
                  <a:lnTo>
                    <a:pt x="125650" y="188475"/>
                  </a:lnTo>
                  <a:lnTo>
                    <a:pt x="188475" y="188475"/>
                  </a:lnTo>
                  <a:lnTo>
                    <a:pt x="172769" y="157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4138" y="9453952"/>
              <a:ext cx="1068030" cy="1070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917921" y="3557872"/>
            <a:ext cx="16401415" cy="39236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  <a:tabLst>
                <a:tab pos="12113895" algn="l"/>
              </a:tabLst>
            </a:pPr>
            <a:r>
              <a:rPr dirty="0" sz="5500" spc="-75">
                <a:solidFill>
                  <a:srgbClr val="F36825"/>
                </a:solidFill>
                <a:latin typeface="Calibri"/>
                <a:cs typeface="Calibri"/>
              </a:rPr>
              <a:t>Broken</a:t>
            </a:r>
            <a:r>
              <a:rPr dirty="0" sz="5500" spc="-18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F36825"/>
                </a:solidFill>
                <a:latin typeface="Calibri"/>
                <a:cs typeface="Calibri"/>
              </a:rPr>
              <a:t>Access</a:t>
            </a:r>
            <a:r>
              <a:rPr dirty="0" sz="5500" spc="-16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5500" spc="-20">
                <a:solidFill>
                  <a:srgbClr val="F36825"/>
                </a:solidFill>
                <a:latin typeface="Calibri"/>
                <a:cs typeface="Calibri"/>
              </a:rPr>
              <a:t>Control</a:t>
            </a:r>
            <a:r>
              <a:rPr dirty="0" sz="5500" spc="-16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5500" spc="-20">
                <a:solidFill>
                  <a:srgbClr val="0E2C4B"/>
                </a:solidFill>
                <a:latin typeface="Calibri"/>
                <a:cs typeface="Calibri"/>
              </a:rPr>
              <a:t>vulnerabilities</a:t>
            </a:r>
            <a:r>
              <a:rPr dirty="0" sz="5500" spc="-1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arise</a:t>
            </a:r>
            <a:r>
              <a:rPr dirty="0" sz="5500" spc="-1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when</a:t>
            </a:r>
            <a:r>
              <a:rPr dirty="0" sz="5500" spc="-1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users</a:t>
            </a:r>
            <a:r>
              <a:rPr dirty="0" sz="5500" spc="-1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 spc="-25">
                <a:solidFill>
                  <a:srgbClr val="0E2C4B"/>
                </a:solidFill>
                <a:latin typeface="Calibri"/>
                <a:cs typeface="Calibri"/>
              </a:rPr>
              <a:t>can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act</a:t>
            </a:r>
            <a:r>
              <a:rPr dirty="0" sz="5500" spc="-11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outside</a:t>
            </a:r>
            <a:r>
              <a:rPr dirty="0" sz="5500" spc="-11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5500" spc="-9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their</a:t>
            </a:r>
            <a:r>
              <a:rPr dirty="0" sz="5500" spc="-10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 spc="-10">
                <a:solidFill>
                  <a:srgbClr val="0E2C4B"/>
                </a:solidFill>
                <a:latin typeface="Calibri"/>
                <a:cs typeface="Calibri"/>
              </a:rPr>
              <a:t>intended</a:t>
            </a:r>
            <a:r>
              <a:rPr dirty="0" sz="5500" spc="-10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 spc="-10">
                <a:solidFill>
                  <a:srgbClr val="0E2C4B"/>
                </a:solidFill>
                <a:latin typeface="Calibri"/>
                <a:cs typeface="Calibri"/>
              </a:rPr>
              <a:t>permissions.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	This</a:t>
            </a:r>
            <a:r>
              <a:rPr dirty="0" sz="55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 spc="-10">
                <a:solidFill>
                  <a:srgbClr val="0E2C4B"/>
                </a:solidFill>
                <a:latin typeface="Calibri"/>
                <a:cs typeface="Calibri"/>
              </a:rPr>
              <a:t>typically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leads</a:t>
            </a:r>
            <a:r>
              <a:rPr dirty="0" sz="5500" spc="-19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5500" spc="-1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sensitive</a:t>
            </a:r>
            <a:r>
              <a:rPr dirty="0" sz="5500" spc="-1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 spc="-30">
                <a:solidFill>
                  <a:srgbClr val="0E2C4B"/>
                </a:solidFill>
                <a:latin typeface="Calibri"/>
                <a:cs typeface="Calibri"/>
              </a:rPr>
              <a:t>information</a:t>
            </a:r>
            <a:r>
              <a:rPr dirty="0" sz="5500" spc="-1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 spc="-10">
                <a:solidFill>
                  <a:srgbClr val="0E2C4B"/>
                </a:solidFill>
                <a:latin typeface="Calibri"/>
                <a:cs typeface="Calibri"/>
              </a:rPr>
              <a:t>disclosure,</a:t>
            </a:r>
            <a:r>
              <a:rPr dirty="0" sz="5500" spc="-1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 spc="-10">
                <a:solidFill>
                  <a:srgbClr val="0E2C4B"/>
                </a:solidFill>
                <a:latin typeface="Calibri"/>
                <a:cs typeface="Calibri"/>
              </a:rPr>
              <a:t>unauthorized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5500" spc="-13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and</a:t>
            </a:r>
            <a:r>
              <a:rPr dirty="0" sz="5500" spc="-13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 spc="-10">
                <a:solidFill>
                  <a:srgbClr val="0E2C4B"/>
                </a:solidFill>
                <a:latin typeface="Calibri"/>
                <a:cs typeface="Calibri"/>
              </a:rPr>
              <a:t>modification</a:t>
            </a:r>
            <a:r>
              <a:rPr dirty="0" sz="5500" spc="-13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or</a:t>
            </a:r>
            <a:r>
              <a:rPr dirty="0" sz="5500" spc="-1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destruction</a:t>
            </a:r>
            <a:r>
              <a:rPr dirty="0" sz="5500" spc="-13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5500" spc="-1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5500" spc="-10">
                <a:solidFill>
                  <a:srgbClr val="0E2C4B"/>
                </a:solidFill>
                <a:latin typeface="Calibri"/>
                <a:cs typeface="Calibri"/>
              </a:rPr>
              <a:t>data.</a:t>
            </a:r>
            <a:endParaRPr sz="5500">
              <a:latin typeface="Calibri"/>
              <a:cs typeface="Calibri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73" y="10984022"/>
            <a:ext cx="321587" cy="32158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284303" y="10674305"/>
            <a:ext cx="3657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898989"/>
                </a:solidFill>
                <a:latin typeface="Calibri"/>
                <a:cs typeface="Calibri"/>
              </a:rPr>
              <a:t>11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-35"/>
              <a:t>Horizontal</a:t>
            </a:r>
            <a:r>
              <a:rPr dirty="0" spc="-275"/>
              <a:t> </a:t>
            </a:r>
            <a:r>
              <a:rPr dirty="0"/>
              <a:t>Privilege</a:t>
            </a:r>
            <a:r>
              <a:rPr dirty="0" spc="-265"/>
              <a:t> </a:t>
            </a:r>
            <a:r>
              <a:rPr dirty="0" spc="-10"/>
              <a:t>Escalation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4049" y="8290093"/>
            <a:ext cx="2288181" cy="228817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207054" y="7680468"/>
            <a:ext cx="14801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35" b="1">
                <a:solidFill>
                  <a:srgbClr val="404040"/>
                </a:solidFill>
                <a:latin typeface="Calibri"/>
                <a:cs typeface="Calibri"/>
              </a:rPr>
              <a:t>Attacker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558730" y="3957994"/>
            <a:ext cx="15118715" cy="6335395"/>
            <a:chOff x="4558730" y="3957994"/>
            <a:chExt cx="15118715" cy="633539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04839" y="3957994"/>
              <a:ext cx="6672048" cy="633530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825182" y="5206668"/>
              <a:ext cx="8249920" cy="1871980"/>
            </a:xfrm>
            <a:custGeom>
              <a:avLst/>
              <a:gdLst/>
              <a:ahLst/>
              <a:cxnLst/>
              <a:rect l="l" t="t" r="r" b="b"/>
              <a:pathLst>
                <a:path w="8249919" h="1871979">
                  <a:moveTo>
                    <a:pt x="8154315" y="1840790"/>
                  </a:moveTo>
                  <a:lnTo>
                    <a:pt x="8147511" y="1871450"/>
                  </a:lnTo>
                  <a:lnTo>
                    <a:pt x="8249706" y="1845880"/>
                  </a:lnTo>
                  <a:lnTo>
                    <a:pt x="8247618" y="1844184"/>
                  </a:lnTo>
                  <a:lnTo>
                    <a:pt x="8169604" y="1844184"/>
                  </a:lnTo>
                  <a:lnTo>
                    <a:pt x="8154315" y="1840790"/>
                  </a:lnTo>
                  <a:close/>
                </a:path>
                <a:path w="8249919" h="1871979">
                  <a:moveTo>
                    <a:pt x="8161120" y="1810131"/>
                  </a:moveTo>
                  <a:lnTo>
                    <a:pt x="8154315" y="1840790"/>
                  </a:lnTo>
                  <a:lnTo>
                    <a:pt x="8169604" y="1844184"/>
                  </a:lnTo>
                  <a:lnTo>
                    <a:pt x="8176410" y="1813525"/>
                  </a:lnTo>
                  <a:lnTo>
                    <a:pt x="8161120" y="1810131"/>
                  </a:lnTo>
                  <a:close/>
                </a:path>
                <a:path w="8249919" h="1871979">
                  <a:moveTo>
                    <a:pt x="8167929" y="1779453"/>
                  </a:moveTo>
                  <a:lnTo>
                    <a:pt x="8161120" y="1810131"/>
                  </a:lnTo>
                  <a:lnTo>
                    <a:pt x="8176410" y="1813525"/>
                  </a:lnTo>
                  <a:lnTo>
                    <a:pt x="8169604" y="1844184"/>
                  </a:lnTo>
                  <a:lnTo>
                    <a:pt x="8247618" y="1844184"/>
                  </a:lnTo>
                  <a:lnTo>
                    <a:pt x="8167929" y="1779453"/>
                  </a:lnTo>
                  <a:close/>
                </a:path>
                <a:path w="8249919" h="1871979">
                  <a:moveTo>
                    <a:pt x="6806" y="0"/>
                  </a:moveTo>
                  <a:lnTo>
                    <a:pt x="0" y="30669"/>
                  </a:lnTo>
                  <a:lnTo>
                    <a:pt x="8154315" y="1840790"/>
                  </a:lnTo>
                  <a:lnTo>
                    <a:pt x="8161120" y="1810131"/>
                  </a:lnTo>
                  <a:lnTo>
                    <a:pt x="68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558730" y="7509342"/>
              <a:ext cx="8575675" cy="1940560"/>
            </a:xfrm>
            <a:custGeom>
              <a:avLst/>
              <a:gdLst/>
              <a:ahLst/>
              <a:cxnLst/>
              <a:rect l="l" t="t" r="r" b="b"/>
              <a:pathLst>
                <a:path w="8575675" h="1940559">
                  <a:moveTo>
                    <a:pt x="8480036" y="30676"/>
                  </a:moveTo>
                  <a:lnTo>
                    <a:pt x="0" y="1909502"/>
                  </a:lnTo>
                  <a:lnTo>
                    <a:pt x="6795" y="1940171"/>
                  </a:lnTo>
                  <a:lnTo>
                    <a:pt x="8486842" y="61345"/>
                  </a:lnTo>
                  <a:lnTo>
                    <a:pt x="8480036" y="30676"/>
                  </a:lnTo>
                  <a:close/>
                </a:path>
                <a:path w="8575675" h="1940559">
                  <a:moveTo>
                    <a:pt x="8573399" y="27266"/>
                  </a:moveTo>
                  <a:lnTo>
                    <a:pt x="8495427" y="27266"/>
                  </a:lnTo>
                  <a:lnTo>
                    <a:pt x="8502233" y="57935"/>
                  </a:lnTo>
                  <a:lnTo>
                    <a:pt x="8486842" y="61345"/>
                  </a:lnTo>
                  <a:lnTo>
                    <a:pt x="8493647" y="92007"/>
                  </a:lnTo>
                  <a:lnTo>
                    <a:pt x="8573399" y="27266"/>
                  </a:lnTo>
                  <a:close/>
                </a:path>
                <a:path w="8575675" h="1940559">
                  <a:moveTo>
                    <a:pt x="8495427" y="27266"/>
                  </a:moveTo>
                  <a:lnTo>
                    <a:pt x="8480036" y="30676"/>
                  </a:lnTo>
                  <a:lnTo>
                    <a:pt x="8486842" y="61345"/>
                  </a:lnTo>
                  <a:lnTo>
                    <a:pt x="8502233" y="57935"/>
                  </a:lnTo>
                  <a:lnTo>
                    <a:pt x="8495427" y="27266"/>
                  </a:lnTo>
                  <a:close/>
                </a:path>
                <a:path w="8575675" h="1940559">
                  <a:moveTo>
                    <a:pt x="8473228" y="0"/>
                  </a:moveTo>
                  <a:lnTo>
                    <a:pt x="8480036" y="30676"/>
                  </a:lnTo>
                  <a:lnTo>
                    <a:pt x="8495427" y="27266"/>
                  </a:lnTo>
                  <a:lnTo>
                    <a:pt x="8573399" y="27266"/>
                  </a:lnTo>
                  <a:lnTo>
                    <a:pt x="8575424" y="25622"/>
                  </a:lnTo>
                  <a:lnTo>
                    <a:pt x="84732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425"/>
              </a:spcBef>
            </a:pPr>
            <a:r>
              <a:rPr dirty="0" spc="-20"/>
              <a:t>Horizontal</a:t>
            </a:r>
            <a:r>
              <a:rPr dirty="0" spc="-100"/>
              <a:t> </a:t>
            </a:r>
            <a:r>
              <a:rPr dirty="0"/>
              <a:t>privilege</a:t>
            </a:r>
            <a:r>
              <a:rPr dirty="0" spc="-95"/>
              <a:t> </a:t>
            </a:r>
            <a:r>
              <a:rPr dirty="0"/>
              <a:t>escalation</a:t>
            </a:r>
            <a:r>
              <a:rPr dirty="0" spc="-90"/>
              <a:t> </a:t>
            </a:r>
            <a:r>
              <a:rPr dirty="0"/>
              <a:t>occurs</a:t>
            </a:r>
            <a:r>
              <a:rPr dirty="0" spc="-90"/>
              <a:t> </a:t>
            </a:r>
            <a:r>
              <a:rPr dirty="0"/>
              <a:t>when</a:t>
            </a:r>
            <a:r>
              <a:rPr dirty="0" spc="-90"/>
              <a:t> </a:t>
            </a:r>
            <a:r>
              <a:rPr dirty="0"/>
              <a:t>an</a:t>
            </a:r>
            <a:r>
              <a:rPr dirty="0" spc="-90"/>
              <a:t> </a:t>
            </a:r>
            <a:r>
              <a:rPr dirty="0" spc="-55"/>
              <a:t>attacker</a:t>
            </a:r>
            <a:r>
              <a:rPr dirty="0" spc="-95"/>
              <a:t> </a:t>
            </a:r>
            <a:r>
              <a:rPr dirty="0"/>
              <a:t>gains</a:t>
            </a:r>
            <a:r>
              <a:rPr dirty="0" spc="-90"/>
              <a:t> </a:t>
            </a:r>
            <a:r>
              <a:rPr dirty="0"/>
              <a:t>access</a:t>
            </a:r>
            <a:r>
              <a:rPr dirty="0" spc="-90"/>
              <a:t> </a:t>
            </a:r>
            <a:r>
              <a:rPr dirty="0"/>
              <a:t>to</a:t>
            </a:r>
            <a:r>
              <a:rPr dirty="0" spc="-100"/>
              <a:t> </a:t>
            </a:r>
            <a:r>
              <a:rPr dirty="0" spc="-10"/>
              <a:t>resources </a:t>
            </a:r>
            <a:r>
              <a:rPr dirty="0"/>
              <a:t>belonging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another</a:t>
            </a:r>
            <a:r>
              <a:rPr dirty="0" spc="-10"/>
              <a:t> </a:t>
            </a:r>
            <a:r>
              <a:rPr dirty="0"/>
              <a:t>user</a:t>
            </a:r>
            <a:r>
              <a:rPr dirty="0" spc="-15"/>
              <a:t> </a:t>
            </a:r>
            <a:r>
              <a:rPr dirty="0"/>
              <a:t>of</a:t>
            </a:r>
            <a:r>
              <a:rPr dirty="0" spc="-15"/>
              <a:t> </a:t>
            </a:r>
            <a:r>
              <a:rPr dirty="0"/>
              <a:t>the</a:t>
            </a:r>
            <a:r>
              <a:rPr dirty="0" spc="-10"/>
              <a:t> </a:t>
            </a:r>
            <a:r>
              <a:rPr dirty="0"/>
              <a:t>same</a:t>
            </a:r>
            <a:r>
              <a:rPr dirty="0" spc="-15"/>
              <a:t> </a:t>
            </a:r>
            <a:r>
              <a:rPr dirty="0"/>
              <a:t>privilege</a:t>
            </a:r>
            <a:r>
              <a:rPr dirty="0" spc="-15"/>
              <a:t> </a:t>
            </a:r>
            <a:r>
              <a:rPr dirty="0" spc="-10"/>
              <a:t>level.</a:t>
            </a:r>
          </a:p>
          <a:p>
            <a:pPr marL="1300480">
              <a:lnSpc>
                <a:spcPct val="100000"/>
              </a:lnSpc>
              <a:spcBef>
                <a:spcPts val="2160"/>
              </a:spcBef>
            </a:pPr>
            <a:r>
              <a:rPr dirty="0" sz="3300" spc="-10" b="1">
                <a:solidFill>
                  <a:srgbClr val="404040"/>
                </a:solidFill>
                <a:latin typeface="Calibri"/>
                <a:cs typeface="Calibri"/>
              </a:rPr>
              <a:t>Alice</a:t>
            </a:r>
            <a:endParaRPr sz="3300">
              <a:latin typeface="Calibri"/>
              <a:cs typeface="Calibri"/>
            </a:endParaRPr>
          </a:p>
          <a:p>
            <a:pPr marL="13674090">
              <a:lnSpc>
                <a:spcPct val="100000"/>
              </a:lnSpc>
              <a:spcBef>
                <a:spcPts val="135"/>
              </a:spcBef>
            </a:pPr>
            <a:r>
              <a:rPr dirty="0" sz="3300" spc="-10" b="1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dirty="0" sz="3300" spc="-16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3300" spc="-10" b="1">
                <a:solidFill>
                  <a:srgbClr val="404040"/>
                </a:solidFill>
                <a:latin typeface="Calibri"/>
                <a:cs typeface="Calibri"/>
              </a:rPr>
              <a:t>Application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2369" y="4247744"/>
            <a:ext cx="2447548" cy="244754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13922582" y="6212868"/>
            <a:ext cx="211391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b="1">
                <a:latin typeface="Calibri"/>
                <a:cs typeface="Calibri"/>
              </a:rPr>
              <a:t>Hello,</a:t>
            </a:r>
            <a:r>
              <a:rPr dirty="0" sz="3300" spc="-125" b="1">
                <a:latin typeface="Calibri"/>
                <a:cs typeface="Calibri"/>
              </a:rPr>
              <a:t> </a:t>
            </a:r>
            <a:r>
              <a:rPr dirty="0" sz="3300" spc="-10" b="1">
                <a:latin typeface="Calibri"/>
                <a:cs typeface="Calibri"/>
              </a:rPr>
              <a:t>Alice!</a:t>
            </a:r>
            <a:endParaRPr sz="3300">
              <a:latin typeface="Calibri"/>
              <a:cs typeface="Calibri"/>
            </a:endParaRPr>
          </a:p>
        </p:txBody>
      </p:sp>
      <p:graphicFrame>
        <p:nvGraphicFramePr>
          <p:cNvPr id="13" name="object 13" descr=""/>
          <p:cNvGraphicFramePr>
            <a:graphicFrameLocks noGrp="1"/>
          </p:cNvGraphicFramePr>
          <p:nvPr/>
        </p:nvGraphicFramePr>
        <p:xfrm>
          <a:off x="13916330" y="7051429"/>
          <a:ext cx="4671060" cy="18326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6500"/>
                <a:gridCol w="2107565"/>
              </a:tblGrid>
              <a:tr h="610870"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950" b="1">
                          <a:latin typeface="Calibri"/>
                          <a:cs typeface="Calibri"/>
                        </a:rPr>
                        <a:t>Bank</a:t>
                      </a:r>
                      <a:r>
                        <a:rPr dirty="0" sz="1950" spc="35" b="1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950" spc="-10" b="1">
                          <a:latin typeface="Calibri"/>
                          <a:cs typeface="Calibri"/>
                        </a:rPr>
                        <a:t>Account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dirty="0" sz="1950" spc="-10" b="1">
                          <a:latin typeface="Calibri"/>
                          <a:cs typeface="Calibri"/>
                        </a:rPr>
                        <a:t>Amount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B="0" marT="5841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610870"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950">
                          <a:latin typeface="Calibri"/>
                          <a:cs typeface="Calibri"/>
                        </a:rPr>
                        <a:t>Chequing</a:t>
                      </a:r>
                      <a:r>
                        <a:rPr dirty="0" sz="1950" spc="5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950" spc="-10">
                          <a:latin typeface="Calibri"/>
                          <a:cs typeface="Calibri"/>
                        </a:rPr>
                        <a:t>Accounts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950" spc="-10">
                          <a:latin typeface="Calibri"/>
                          <a:cs typeface="Calibri"/>
                        </a:rPr>
                        <a:t>$4352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</a:tr>
              <a:tr h="610870"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950">
                          <a:latin typeface="Calibri"/>
                          <a:cs typeface="Calibri"/>
                        </a:rPr>
                        <a:t>Savings</a:t>
                      </a:r>
                      <a:r>
                        <a:rPr dirty="0" sz="1950" spc="2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950" spc="-10">
                          <a:latin typeface="Calibri"/>
                          <a:cs typeface="Calibri"/>
                        </a:rPr>
                        <a:t>Account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dirty="0" sz="1950" spc="-10">
                          <a:latin typeface="Calibri"/>
                          <a:cs typeface="Calibri"/>
                        </a:rPr>
                        <a:t>$6723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B="0" marT="5778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4" name="object 14" descr=""/>
          <p:cNvSpPr txBox="1"/>
          <p:nvPr/>
        </p:nvSpPr>
        <p:spPr>
          <a:xfrm rot="720000">
            <a:off x="5356568" y="5592936"/>
            <a:ext cx="6764976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60"/>
              </a:lnSpc>
            </a:pPr>
            <a:r>
              <a:rPr dirty="0" baseline="6802" sz="3675" spc="-75" b="1">
                <a:solidFill>
                  <a:srgbClr val="404040"/>
                </a:solidFill>
                <a:latin typeface="Calibri"/>
                <a:cs typeface="Calibri"/>
              </a:rPr>
              <a:t>ht</a:t>
            </a:r>
            <a:r>
              <a:rPr dirty="0" baseline="5668" sz="3675" spc="-75" b="1">
                <a:solidFill>
                  <a:srgbClr val="404040"/>
                </a:solidFill>
                <a:latin typeface="Calibri"/>
                <a:cs typeface="Calibri"/>
              </a:rPr>
              <a:t>tps</a:t>
            </a:r>
            <a:r>
              <a:rPr dirty="0" baseline="4535" sz="3675" spc="-75" b="1">
                <a:solidFill>
                  <a:srgbClr val="404040"/>
                </a:solidFill>
                <a:latin typeface="Calibri"/>
                <a:cs typeface="Calibri"/>
              </a:rPr>
              <a:t>://</a:t>
            </a:r>
            <a:r>
              <a:rPr dirty="0" baseline="3401" sz="3675" spc="-75" b="1">
                <a:solidFill>
                  <a:srgbClr val="404040"/>
                </a:solidFill>
                <a:latin typeface="Calibri"/>
                <a:cs typeface="Calibri"/>
              </a:rPr>
              <a:t>vuln</a:t>
            </a:r>
            <a:r>
              <a:rPr dirty="0" baseline="2267" sz="3675" spc="-75" b="1">
                <a:solidFill>
                  <a:srgbClr val="404040"/>
                </a:solidFill>
                <a:latin typeface="Calibri"/>
                <a:cs typeface="Calibri"/>
              </a:rPr>
              <a:t>era</a:t>
            </a:r>
            <a:r>
              <a:rPr dirty="0" baseline="1133" sz="3675" spc="-75" b="1">
                <a:solidFill>
                  <a:srgbClr val="404040"/>
                </a:solidFill>
                <a:latin typeface="Calibri"/>
                <a:cs typeface="Calibri"/>
              </a:rPr>
              <a:t>ble</a:t>
            </a:r>
            <a:r>
              <a:rPr dirty="0" sz="2450" spc="-50" b="1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2450" spc="-10" b="1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dirty="0" baseline="-1133" sz="3675" spc="-15" b="1">
                <a:solidFill>
                  <a:srgbClr val="404040"/>
                </a:solidFill>
                <a:latin typeface="Calibri"/>
                <a:cs typeface="Calibri"/>
              </a:rPr>
              <a:t>bs</a:t>
            </a:r>
            <a:r>
              <a:rPr dirty="0" baseline="-2267" sz="3675" spc="-15" b="1">
                <a:solidFill>
                  <a:srgbClr val="404040"/>
                </a:solidFill>
                <a:latin typeface="Calibri"/>
                <a:cs typeface="Calibri"/>
              </a:rPr>
              <a:t>ite.c</a:t>
            </a:r>
            <a:r>
              <a:rPr dirty="0" baseline="-3401" sz="3675" spc="-15" b="1">
                <a:solidFill>
                  <a:srgbClr val="404040"/>
                </a:solidFill>
                <a:latin typeface="Calibri"/>
                <a:cs typeface="Calibri"/>
              </a:rPr>
              <a:t>om/</a:t>
            </a:r>
            <a:r>
              <a:rPr dirty="0" baseline="-4535" sz="3675" spc="-15" b="1">
                <a:solidFill>
                  <a:srgbClr val="404040"/>
                </a:solidFill>
                <a:latin typeface="Calibri"/>
                <a:cs typeface="Calibri"/>
              </a:rPr>
              <a:t>my</a:t>
            </a:r>
            <a:r>
              <a:rPr dirty="0" baseline="-5668" sz="3675" spc="-15" b="1">
                <a:solidFill>
                  <a:srgbClr val="404040"/>
                </a:solidFill>
                <a:latin typeface="Calibri"/>
                <a:cs typeface="Calibri"/>
              </a:rPr>
              <a:t>acc</a:t>
            </a:r>
            <a:r>
              <a:rPr dirty="0" baseline="-6802" sz="3675" spc="-15" b="1">
                <a:solidFill>
                  <a:srgbClr val="404040"/>
                </a:solidFill>
                <a:latin typeface="Calibri"/>
                <a:cs typeface="Calibri"/>
              </a:rPr>
              <a:t>oun</a:t>
            </a:r>
            <a:r>
              <a:rPr dirty="0" baseline="-7936" sz="3675" spc="-15" b="1">
                <a:solidFill>
                  <a:srgbClr val="404040"/>
                </a:solidFill>
                <a:latin typeface="Calibri"/>
                <a:cs typeface="Calibri"/>
              </a:rPr>
              <a:t>t?i</a:t>
            </a:r>
            <a:r>
              <a:rPr dirty="0" baseline="-9070" sz="3675" spc="-15" b="1">
                <a:solidFill>
                  <a:srgbClr val="404040"/>
                </a:solidFill>
                <a:latin typeface="Calibri"/>
                <a:cs typeface="Calibri"/>
              </a:rPr>
              <a:t>d=1</a:t>
            </a:r>
            <a:r>
              <a:rPr dirty="0" baseline="-10204" sz="3675" spc="-15" b="1">
                <a:solidFill>
                  <a:srgbClr val="404040"/>
                </a:solidFill>
                <a:latin typeface="Calibri"/>
                <a:cs typeface="Calibri"/>
              </a:rPr>
              <a:t>23</a:t>
            </a:r>
            <a:endParaRPr baseline="-10204" sz="3675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 rot="20880000">
            <a:off x="5227605" y="8924024"/>
            <a:ext cx="6765610" cy="3143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75"/>
              </a:lnSpc>
            </a:pPr>
            <a:r>
              <a:rPr dirty="0" sz="2450" spc="-50" b="1">
                <a:solidFill>
                  <a:srgbClr val="FF0000"/>
                </a:solidFill>
                <a:latin typeface="Calibri"/>
                <a:cs typeface="Calibri"/>
              </a:rPr>
              <a:t>ht</a:t>
            </a:r>
            <a:r>
              <a:rPr dirty="0" baseline="1133" sz="3675" spc="-75" b="1">
                <a:solidFill>
                  <a:srgbClr val="FF0000"/>
                </a:solidFill>
                <a:latin typeface="Calibri"/>
                <a:cs typeface="Calibri"/>
              </a:rPr>
              <a:t>tps</a:t>
            </a:r>
            <a:r>
              <a:rPr dirty="0" baseline="2267" sz="3675" spc="-75" b="1">
                <a:solidFill>
                  <a:srgbClr val="FF0000"/>
                </a:solidFill>
                <a:latin typeface="Calibri"/>
                <a:cs typeface="Calibri"/>
              </a:rPr>
              <a:t>://v</a:t>
            </a:r>
            <a:r>
              <a:rPr dirty="0" baseline="3401" sz="3675" spc="-75" b="1">
                <a:solidFill>
                  <a:srgbClr val="FF0000"/>
                </a:solidFill>
                <a:latin typeface="Calibri"/>
                <a:cs typeface="Calibri"/>
              </a:rPr>
              <a:t>uln</a:t>
            </a:r>
            <a:r>
              <a:rPr dirty="0" baseline="4535" sz="3675" spc="-75" b="1">
                <a:solidFill>
                  <a:srgbClr val="FF0000"/>
                </a:solidFill>
                <a:latin typeface="Calibri"/>
                <a:cs typeface="Calibri"/>
              </a:rPr>
              <a:t>era</a:t>
            </a:r>
            <a:r>
              <a:rPr dirty="0" baseline="5668" sz="3675" spc="-75" b="1">
                <a:solidFill>
                  <a:srgbClr val="FF0000"/>
                </a:solidFill>
                <a:latin typeface="Calibri"/>
                <a:cs typeface="Calibri"/>
              </a:rPr>
              <a:t>ble</a:t>
            </a:r>
            <a:r>
              <a:rPr dirty="0" baseline="6802" sz="3675" spc="-75" b="1">
                <a:solidFill>
                  <a:srgbClr val="FF0000"/>
                </a:solidFill>
                <a:latin typeface="Calibri"/>
                <a:cs typeface="Calibri"/>
              </a:rPr>
              <a:t>-</a:t>
            </a:r>
            <a:r>
              <a:rPr dirty="0" baseline="6802" sz="3675" spc="-15" b="1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dirty="0" baseline="7936" sz="3675" spc="-15" b="1">
                <a:solidFill>
                  <a:srgbClr val="FF0000"/>
                </a:solidFill>
                <a:latin typeface="Calibri"/>
                <a:cs typeface="Calibri"/>
              </a:rPr>
              <a:t>b</a:t>
            </a:r>
            <a:r>
              <a:rPr dirty="0" baseline="9070" sz="3675" spc="-15" b="1">
                <a:solidFill>
                  <a:srgbClr val="FF0000"/>
                </a:solidFill>
                <a:latin typeface="Calibri"/>
                <a:cs typeface="Calibri"/>
              </a:rPr>
              <a:t>site</a:t>
            </a:r>
            <a:r>
              <a:rPr dirty="0" baseline="10204" sz="3675" spc="-15" b="1">
                <a:solidFill>
                  <a:srgbClr val="FF0000"/>
                </a:solidFill>
                <a:latin typeface="Calibri"/>
                <a:cs typeface="Calibri"/>
              </a:rPr>
              <a:t>.co</a:t>
            </a:r>
            <a:r>
              <a:rPr dirty="0" baseline="11337" sz="3675" spc="-15" b="1">
                <a:solidFill>
                  <a:srgbClr val="FF0000"/>
                </a:solidFill>
                <a:latin typeface="Calibri"/>
                <a:cs typeface="Calibri"/>
              </a:rPr>
              <a:t>m/my</a:t>
            </a:r>
            <a:r>
              <a:rPr dirty="0" baseline="12471" sz="3675" spc="-15" b="1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dirty="0" baseline="13605" sz="3675" spc="-15" b="1">
                <a:solidFill>
                  <a:srgbClr val="FF0000"/>
                </a:solidFill>
                <a:latin typeface="Calibri"/>
                <a:cs typeface="Calibri"/>
              </a:rPr>
              <a:t>cco</a:t>
            </a:r>
            <a:r>
              <a:rPr dirty="0" baseline="14739" sz="3675" spc="-15" b="1">
                <a:solidFill>
                  <a:srgbClr val="FF0000"/>
                </a:solidFill>
                <a:latin typeface="Calibri"/>
                <a:cs typeface="Calibri"/>
              </a:rPr>
              <a:t>un</a:t>
            </a:r>
            <a:r>
              <a:rPr dirty="0" baseline="15873" sz="3675" spc="-15" b="1">
                <a:solidFill>
                  <a:srgbClr val="FF0000"/>
                </a:solidFill>
                <a:latin typeface="Calibri"/>
                <a:cs typeface="Calibri"/>
              </a:rPr>
              <a:t>t?id</a:t>
            </a:r>
            <a:r>
              <a:rPr dirty="0" baseline="17006" sz="3675" spc="-15" b="1">
                <a:solidFill>
                  <a:srgbClr val="FF0000"/>
                </a:solidFill>
                <a:latin typeface="Calibri"/>
                <a:cs typeface="Calibri"/>
              </a:rPr>
              <a:t>=1</a:t>
            </a:r>
            <a:r>
              <a:rPr dirty="0" baseline="18140" sz="3675" spc="-15" b="1">
                <a:solidFill>
                  <a:srgbClr val="FF0000"/>
                </a:solidFill>
                <a:latin typeface="Calibri"/>
                <a:cs typeface="Calibri"/>
              </a:rPr>
              <a:t>23</a:t>
            </a:r>
            <a:endParaRPr baseline="18140" sz="3675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9284303" y="10674305"/>
            <a:ext cx="3657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-765"/>
              <a:t>V</a:t>
            </a:r>
            <a:r>
              <a:rPr dirty="0" spc="35"/>
              <a:t>e</a:t>
            </a:r>
            <a:r>
              <a:rPr dirty="0" spc="40"/>
              <a:t>r</a:t>
            </a:r>
            <a:r>
              <a:rPr dirty="0" spc="35"/>
              <a:t>ti</a:t>
            </a:r>
            <a:r>
              <a:rPr dirty="0" spc="-95"/>
              <a:t>c</a:t>
            </a:r>
            <a:r>
              <a:rPr dirty="0" spc="40"/>
              <a:t>al</a:t>
            </a:r>
            <a:r>
              <a:rPr dirty="0" spc="-245"/>
              <a:t> </a:t>
            </a:r>
            <a:r>
              <a:rPr dirty="0"/>
              <a:t>Privilege</a:t>
            </a:r>
            <a:r>
              <a:rPr dirty="0" spc="-229"/>
              <a:t> </a:t>
            </a:r>
            <a:r>
              <a:rPr dirty="0" spc="-10"/>
              <a:t>Escalation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4049" y="8290093"/>
            <a:ext cx="2288181" cy="228817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207054" y="7680468"/>
            <a:ext cx="1480185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300" spc="-35" b="1">
                <a:solidFill>
                  <a:srgbClr val="404040"/>
                </a:solidFill>
                <a:latin typeface="Calibri"/>
                <a:cs typeface="Calibri"/>
              </a:rPr>
              <a:t>Attacker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4825182" y="3957994"/>
            <a:ext cx="14852015" cy="6335395"/>
            <a:chOff x="4825182" y="3957994"/>
            <a:chExt cx="14852015" cy="633539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04839" y="3957994"/>
              <a:ext cx="6672048" cy="633530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825182" y="5206668"/>
              <a:ext cx="8249920" cy="1871980"/>
            </a:xfrm>
            <a:custGeom>
              <a:avLst/>
              <a:gdLst/>
              <a:ahLst/>
              <a:cxnLst/>
              <a:rect l="l" t="t" r="r" b="b"/>
              <a:pathLst>
                <a:path w="8249919" h="1871979">
                  <a:moveTo>
                    <a:pt x="8154315" y="1840790"/>
                  </a:moveTo>
                  <a:lnTo>
                    <a:pt x="8147511" y="1871450"/>
                  </a:lnTo>
                  <a:lnTo>
                    <a:pt x="8249706" y="1845880"/>
                  </a:lnTo>
                  <a:lnTo>
                    <a:pt x="8247618" y="1844184"/>
                  </a:lnTo>
                  <a:lnTo>
                    <a:pt x="8169604" y="1844184"/>
                  </a:lnTo>
                  <a:lnTo>
                    <a:pt x="8154315" y="1840790"/>
                  </a:lnTo>
                  <a:close/>
                </a:path>
                <a:path w="8249919" h="1871979">
                  <a:moveTo>
                    <a:pt x="8161120" y="1810131"/>
                  </a:moveTo>
                  <a:lnTo>
                    <a:pt x="8154315" y="1840790"/>
                  </a:lnTo>
                  <a:lnTo>
                    <a:pt x="8169604" y="1844184"/>
                  </a:lnTo>
                  <a:lnTo>
                    <a:pt x="8176410" y="1813525"/>
                  </a:lnTo>
                  <a:lnTo>
                    <a:pt x="8161120" y="1810131"/>
                  </a:lnTo>
                  <a:close/>
                </a:path>
                <a:path w="8249919" h="1871979">
                  <a:moveTo>
                    <a:pt x="8167929" y="1779453"/>
                  </a:moveTo>
                  <a:lnTo>
                    <a:pt x="8161120" y="1810131"/>
                  </a:lnTo>
                  <a:lnTo>
                    <a:pt x="8176410" y="1813525"/>
                  </a:lnTo>
                  <a:lnTo>
                    <a:pt x="8169604" y="1844184"/>
                  </a:lnTo>
                  <a:lnTo>
                    <a:pt x="8247618" y="1844184"/>
                  </a:lnTo>
                  <a:lnTo>
                    <a:pt x="8167929" y="1779453"/>
                  </a:lnTo>
                  <a:close/>
                </a:path>
                <a:path w="8249919" h="1871979">
                  <a:moveTo>
                    <a:pt x="6806" y="0"/>
                  </a:moveTo>
                  <a:lnTo>
                    <a:pt x="0" y="30669"/>
                  </a:lnTo>
                  <a:lnTo>
                    <a:pt x="8154315" y="1840790"/>
                  </a:lnTo>
                  <a:lnTo>
                    <a:pt x="8161120" y="1810131"/>
                  </a:lnTo>
                  <a:lnTo>
                    <a:pt x="68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242602" y="6845938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09">
                  <a:moveTo>
                    <a:pt x="3509840" y="0"/>
                  </a:moveTo>
                  <a:lnTo>
                    <a:pt x="89526" y="0"/>
                  </a:lnTo>
                  <a:lnTo>
                    <a:pt x="54687" y="7031"/>
                  </a:lnTo>
                  <a:lnTo>
                    <a:pt x="26229" y="26207"/>
                  </a:lnTo>
                  <a:lnTo>
                    <a:pt x="7038" y="54647"/>
                  </a:lnTo>
                  <a:lnTo>
                    <a:pt x="0" y="89473"/>
                  </a:lnTo>
                  <a:lnTo>
                    <a:pt x="0" y="447368"/>
                  </a:lnTo>
                  <a:lnTo>
                    <a:pt x="7038" y="482200"/>
                  </a:lnTo>
                  <a:lnTo>
                    <a:pt x="26229" y="510644"/>
                  </a:lnTo>
                  <a:lnTo>
                    <a:pt x="54687" y="529820"/>
                  </a:lnTo>
                  <a:lnTo>
                    <a:pt x="89526" y="536852"/>
                  </a:lnTo>
                  <a:lnTo>
                    <a:pt x="3509840" y="536852"/>
                  </a:lnTo>
                  <a:lnTo>
                    <a:pt x="3544679" y="529820"/>
                  </a:lnTo>
                  <a:lnTo>
                    <a:pt x="3573137" y="510644"/>
                  </a:lnTo>
                  <a:lnTo>
                    <a:pt x="3592328" y="482200"/>
                  </a:lnTo>
                  <a:lnTo>
                    <a:pt x="3599366" y="447368"/>
                  </a:lnTo>
                  <a:lnTo>
                    <a:pt x="3599366" y="89473"/>
                  </a:lnTo>
                  <a:lnTo>
                    <a:pt x="3592328" y="54647"/>
                  </a:lnTo>
                  <a:lnTo>
                    <a:pt x="3573137" y="26207"/>
                  </a:lnTo>
                  <a:lnTo>
                    <a:pt x="3544679" y="7031"/>
                  </a:lnTo>
                  <a:lnTo>
                    <a:pt x="350984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242602" y="6845938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09">
                  <a:moveTo>
                    <a:pt x="0" y="89479"/>
                  </a:moveTo>
                  <a:lnTo>
                    <a:pt x="7031" y="54649"/>
                  </a:lnTo>
                  <a:lnTo>
                    <a:pt x="26207" y="26207"/>
                  </a:lnTo>
                  <a:lnTo>
                    <a:pt x="54649" y="7031"/>
                  </a:lnTo>
                  <a:lnTo>
                    <a:pt x="89478" y="0"/>
                  </a:lnTo>
                  <a:lnTo>
                    <a:pt x="3509817" y="0"/>
                  </a:lnTo>
                  <a:lnTo>
                    <a:pt x="3544647" y="7031"/>
                  </a:lnTo>
                  <a:lnTo>
                    <a:pt x="3573090" y="26207"/>
                  </a:lnTo>
                  <a:lnTo>
                    <a:pt x="3592266" y="54649"/>
                  </a:lnTo>
                  <a:lnTo>
                    <a:pt x="3599298" y="89479"/>
                  </a:lnTo>
                  <a:lnTo>
                    <a:pt x="3599298" y="447376"/>
                  </a:lnTo>
                  <a:lnTo>
                    <a:pt x="3592266" y="482205"/>
                  </a:lnTo>
                  <a:lnTo>
                    <a:pt x="3573090" y="510647"/>
                  </a:lnTo>
                  <a:lnTo>
                    <a:pt x="3544647" y="529824"/>
                  </a:lnTo>
                  <a:lnTo>
                    <a:pt x="3509817" y="536855"/>
                  </a:lnTo>
                  <a:lnTo>
                    <a:pt x="89478" y="536855"/>
                  </a:lnTo>
                  <a:lnTo>
                    <a:pt x="54649" y="529824"/>
                  </a:lnTo>
                  <a:lnTo>
                    <a:pt x="26207" y="510647"/>
                  </a:lnTo>
                  <a:lnTo>
                    <a:pt x="7031" y="482205"/>
                  </a:lnTo>
                  <a:lnTo>
                    <a:pt x="0" y="447376"/>
                  </a:lnTo>
                  <a:lnTo>
                    <a:pt x="0" y="89479"/>
                  </a:lnTo>
                  <a:close/>
                </a:path>
              </a:pathLst>
            </a:custGeom>
            <a:ln w="1047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3867401" y="5956749"/>
            <a:ext cx="2938145" cy="1350645"/>
          </a:xfrm>
          <a:prstGeom prst="rect">
            <a:avLst/>
          </a:prstGeom>
        </p:spPr>
        <p:txBody>
          <a:bodyPr wrap="square" lIns="0" tIns="2457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dirty="0" sz="3300" b="1">
                <a:latin typeface="Calibri"/>
                <a:cs typeface="Calibri"/>
              </a:rPr>
              <a:t>Admin</a:t>
            </a:r>
            <a:r>
              <a:rPr dirty="0" sz="3300" spc="-110" b="1">
                <a:latin typeface="Calibri"/>
                <a:cs typeface="Calibri"/>
              </a:rPr>
              <a:t> </a:t>
            </a:r>
            <a:r>
              <a:rPr dirty="0" sz="3300" spc="-10" b="1">
                <a:latin typeface="Calibri"/>
                <a:cs typeface="Calibri"/>
              </a:rPr>
              <a:t>Panel</a:t>
            </a:r>
            <a:endParaRPr sz="3300">
              <a:latin typeface="Calibri"/>
              <a:cs typeface="Calibri"/>
            </a:endParaRPr>
          </a:p>
          <a:p>
            <a:pPr marL="1424305">
              <a:lnSpc>
                <a:spcPct val="100000"/>
              </a:lnSpc>
              <a:spcBef>
                <a:spcPts val="1510"/>
              </a:spcBef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View</a:t>
            </a:r>
            <a:r>
              <a:rPr dirty="0" sz="26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14242440" y="7561063"/>
            <a:ext cx="3615690" cy="1264920"/>
            <a:chOff x="14242440" y="7561063"/>
            <a:chExt cx="3615690" cy="1264920"/>
          </a:xfrm>
        </p:grpSpPr>
        <p:sp>
          <p:nvSpPr>
            <p:cNvPr id="13" name="object 13" descr=""/>
            <p:cNvSpPr/>
            <p:nvPr/>
          </p:nvSpPr>
          <p:spPr>
            <a:xfrm>
              <a:off x="14247838" y="7566460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09">
                  <a:moveTo>
                    <a:pt x="3509840" y="0"/>
                  </a:moveTo>
                  <a:lnTo>
                    <a:pt x="89526" y="0"/>
                  </a:lnTo>
                  <a:lnTo>
                    <a:pt x="54687" y="7031"/>
                  </a:lnTo>
                  <a:lnTo>
                    <a:pt x="26229" y="26208"/>
                  </a:lnTo>
                  <a:lnTo>
                    <a:pt x="7038" y="54652"/>
                  </a:lnTo>
                  <a:lnTo>
                    <a:pt x="0" y="89484"/>
                  </a:lnTo>
                  <a:lnTo>
                    <a:pt x="0" y="447379"/>
                  </a:lnTo>
                  <a:lnTo>
                    <a:pt x="7038" y="482211"/>
                  </a:lnTo>
                  <a:lnTo>
                    <a:pt x="26229" y="510654"/>
                  </a:lnTo>
                  <a:lnTo>
                    <a:pt x="54687" y="529831"/>
                  </a:lnTo>
                  <a:lnTo>
                    <a:pt x="89526" y="536863"/>
                  </a:lnTo>
                  <a:lnTo>
                    <a:pt x="3509840" y="536863"/>
                  </a:lnTo>
                  <a:lnTo>
                    <a:pt x="3544679" y="529831"/>
                  </a:lnTo>
                  <a:lnTo>
                    <a:pt x="3573137" y="510654"/>
                  </a:lnTo>
                  <a:lnTo>
                    <a:pt x="3592328" y="482211"/>
                  </a:lnTo>
                  <a:lnTo>
                    <a:pt x="3599366" y="447379"/>
                  </a:lnTo>
                  <a:lnTo>
                    <a:pt x="3599366" y="89484"/>
                  </a:lnTo>
                  <a:lnTo>
                    <a:pt x="3592328" y="54652"/>
                  </a:lnTo>
                  <a:lnTo>
                    <a:pt x="3573137" y="26208"/>
                  </a:lnTo>
                  <a:lnTo>
                    <a:pt x="3544679" y="7031"/>
                  </a:lnTo>
                  <a:lnTo>
                    <a:pt x="350984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247838" y="7566460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09">
                  <a:moveTo>
                    <a:pt x="0" y="89479"/>
                  </a:moveTo>
                  <a:lnTo>
                    <a:pt x="7031" y="54649"/>
                  </a:lnTo>
                  <a:lnTo>
                    <a:pt x="26207" y="26207"/>
                  </a:lnTo>
                  <a:lnTo>
                    <a:pt x="54649" y="7031"/>
                  </a:lnTo>
                  <a:lnTo>
                    <a:pt x="89478" y="0"/>
                  </a:lnTo>
                  <a:lnTo>
                    <a:pt x="3509817" y="0"/>
                  </a:lnTo>
                  <a:lnTo>
                    <a:pt x="3544647" y="7031"/>
                  </a:lnTo>
                  <a:lnTo>
                    <a:pt x="3573090" y="26207"/>
                  </a:lnTo>
                  <a:lnTo>
                    <a:pt x="3592266" y="54649"/>
                  </a:lnTo>
                  <a:lnTo>
                    <a:pt x="3599298" y="89479"/>
                  </a:lnTo>
                  <a:lnTo>
                    <a:pt x="3599298" y="447376"/>
                  </a:lnTo>
                  <a:lnTo>
                    <a:pt x="3592266" y="482205"/>
                  </a:lnTo>
                  <a:lnTo>
                    <a:pt x="3573090" y="510647"/>
                  </a:lnTo>
                  <a:lnTo>
                    <a:pt x="3544647" y="529824"/>
                  </a:lnTo>
                  <a:lnTo>
                    <a:pt x="3509817" y="536855"/>
                  </a:lnTo>
                  <a:lnTo>
                    <a:pt x="89478" y="536855"/>
                  </a:lnTo>
                  <a:lnTo>
                    <a:pt x="54649" y="529824"/>
                  </a:lnTo>
                  <a:lnTo>
                    <a:pt x="26207" y="510647"/>
                  </a:lnTo>
                  <a:lnTo>
                    <a:pt x="7031" y="482205"/>
                  </a:lnTo>
                  <a:lnTo>
                    <a:pt x="0" y="447376"/>
                  </a:lnTo>
                  <a:lnTo>
                    <a:pt x="0" y="89479"/>
                  </a:lnTo>
                  <a:close/>
                </a:path>
              </a:pathLst>
            </a:custGeom>
            <a:ln w="1047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253073" y="8283643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09">
                  <a:moveTo>
                    <a:pt x="3509840" y="0"/>
                  </a:moveTo>
                  <a:lnTo>
                    <a:pt x="89526" y="0"/>
                  </a:lnTo>
                  <a:lnTo>
                    <a:pt x="54687" y="7031"/>
                  </a:lnTo>
                  <a:lnTo>
                    <a:pt x="26229" y="26207"/>
                  </a:lnTo>
                  <a:lnTo>
                    <a:pt x="7038" y="54647"/>
                  </a:lnTo>
                  <a:lnTo>
                    <a:pt x="0" y="89473"/>
                  </a:lnTo>
                  <a:lnTo>
                    <a:pt x="0" y="447368"/>
                  </a:lnTo>
                  <a:lnTo>
                    <a:pt x="7038" y="482200"/>
                  </a:lnTo>
                  <a:lnTo>
                    <a:pt x="26229" y="510644"/>
                  </a:lnTo>
                  <a:lnTo>
                    <a:pt x="54687" y="529820"/>
                  </a:lnTo>
                  <a:lnTo>
                    <a:pt x="89526" y="536852"/>
                  </a:lnTo>
                  <a:lnTo>
                    <a:pt x="3509840" y="536852"/>
                  </a:lnTo>
                  <a:lnTo>
                    <a:pt x="3544679" y="529820"/>
                  </a:lnTo>
                  <a:lnTo>
                    <a:pt x="3573137" y="510644"/>
                  </a:lnTo>
                  <a:lnTo>
                    <a:pt x="3592328" y="482200"/>
                  </a:lnTo>
                  <a:lnTo>
                    <a:pt x="3599366" y="447368"/>
                  </a:lnTo>
                  <a:lnTo>
                    <a:pt x="3599366" y="89473"/>
                  </a:lnTo>
                  <a:lnTo>
                    <a:pt x="3592328" y="54647"/>
                  </a:lnTo>
                  <a:lnTo>
                    <a:pt x="3573137" y="26207"/>
                  </a:lnTo>
                  <a:lnTo>
                    <a:pt x="3544679" y="7031"/>
                  </a:lnTo>
                  <a:lnTo>
                    <a:pt x="3509840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253073" y="8283643"/>
              <a:ext cx="3599815" cy="537210"/>
            </a:xfrm>
            <a:custGeom>
              <a:avLst/>
              <a:gdLst/>
              <a:ahLst/>
              <a:cxnLst/>
              <a:rect l="l" t="t" r="r" b="b"/>
              <a:pathLst>
                <a:path w="3599815" h="537209">
                  <a:moveTo>
                    <a:pt x="0" y="89479"/>
                  </a:moveTo>
                  <a:lnTo>
                    <a:pt x="7031" y="54649"/>
                  </a:lnTo>
                  <a:lnTo>
                    <a:pt x="26207" y="26207"/>
                  </a:lnTo>
                  <a:lnTo>
                    <a:pt x="54649" y="7031"/>
                  </a:lnTo>
                  <a:lnTo>
                    <a:pt x="89478" y="0"/>
                  </a:lnTo>
                  <a:lnTo>
                    <a:pt x="3509817" y="0"/>
                  </a:lnTo>
                  <a:lnTo>
                    <a:pt x="3544647" y="7031"/>
                  </a:lnTo>
                  <a:lnTo>
                    <a:pt x="3573090" y="26207"/>
                  </a:lnTo>
                  <a:lnTo>
                    <a:pt x="3592266" y="54649"/>
                  </a:lnTo>
                  <a:lnTo>
                    <a:pt x="3599298" y="89479"/>
                  </a:lnTo>
                  <a:lnTo>
                    <a:pt x="3599298" y="447374"/>
                  </a:lnTo>
                  <a:lnTo>
                    <a:pt x="3592266" y="482204"/>
                  </a:lnTo>
                  <a:lnTo>
                    <a:pt x="3573090" y="510646"/>
                  </a:lnTo>
                  <a:lnTo>
                    <a:pt x="3544647" y="529822"/>
                  </a:lnTo>
                  <a:lnTo>
                    <a:pt x="3509817" y="536854"/>
                  </a:lnTo>
                  <a:lnTo>
                    <a:pt x="89478" y="536854"/>
                  </a:lnTo>
                  <a:lnTo>
                    <a:pt x="54649" y="529822"/>
                  </a:lnTo>
                  <a:lnTo>
                    <a:pt x="26207" y="510646"/>
                  </a:lnTo>
                  <a:lnTo>
                    <a:pt x="7031" y="482204"/>
                  </a:lnTo>
                  <a:lnTo>
                    <a:pt x="0" y="447374"/>
                  </a:lnTo>
                  <a:lnTo>
                    <a:pt x="0" y="89479"/>
                  </a:lnTo>
                  <a:close/>
                </a:path>
              </a:pathLst>
            </a:custGeom>
            <a:ln w="1047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5175842" y="7600891"/>
            <a:ext cx="1743075" cy="114427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r>
              <a:rPr dirty="0" sz="2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endParaRPr sz="2600">
              <a:latin typeface="Calibri"/>
              <a:cs typeface="Calibri"/>
            </a:endParaRPr>
          </a:p>
          <a:p>
            <a:pPr marL="189865">
              <a:lnSpc>
                <a:spcPct val="100000"/>
              </a:lnSpc>
              <a:spcBef>
                <a:spcPts val="2520"/>
              </a:spcBef>
            </a:pPr>
            <a:r>
              <a:rPr dirty="0" sz="260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dirty="0" sz="2600" spc="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600" spc="-20">
                <a:solidFill>
                  <a:srgbClr val="FFFFFF"/>
                </a:solidFill>
                <a:latin typeface="Calibri"/>
                <a:cs typeface="Calibri"/>
              </a:rPr>
              <a:t>Users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 rot="720000">
            <a:off x="4997519" y="5563294"/>
            <a:ext cx="7974811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055"/>
              </a:lnSpc>
            </a:pPr>
            <a:r>
              <a:rPr dirty="0" baseline="6802" sz="3675" spc="-75" b="1">
                <a:solidFill>
                  <a:srgbClr val="404040"/>
                </a:solidFill>
                <a:latin typeface="Calibri"/>
                <a:cs typeface="Calibri"/>
              </a:rPr>
              <a:t>ht</a:t>
            </a:r>
            <a:r>
              <a:rPr dirty="0" baseline="5668" sz="3675" spc="-75" b="1">
                <a:solidFill>
                  <a:srgbClr val="404040"/>
                </a:solidFill>
                <a:latin typeface="Calibri"/>
                <a:cs typeface="Calibri"/>
              </a:rPr>
              <a:t>tps</a:t>
            </a:r>
            <a:r>
              <a:rPr dirty="0" baseline="4535" sz="3675" spc="-75" b="1">
                <a:solidFill>
                  <a:srgbClr val="404040"/>
                </a:solidFill>
                <a:latin typeface="Calibri"/>
                <a:cs typeface="Calibri"/>
              </a:rPr>
              <a:t>://</a:t>
            </a:r>
            <a:r>
              <a:rPr dirty="0" baseline="3401" sz="3675" spc="-75" b="1">
                <a:solidFill>
                  <a:srgbClr val="404040"/>
                </a:solidFill>
                <a:latin typeface="Calibri"/>
                <a:cs typeface="Calibri"/>
              </a:rPr>
              <a:t>vuln</a:t>
            </a:r>
            <a:r>
              <a:rPr dirty="0" baseline="2267" sz="3675" spc="-75" b="1">
                <a:solidFill>
                  <a:srgbClr val="404040"/>
                </a:solidFill>
                <a:latin typeface="Calibri"/>
                <a:cs typeface="Calibri"/>
              </a:rPr>
              <a:t>era</a:t>
            </a:r>
            <a:r>
              <a:rPr dirty="0" baseline="1133" sz="3675" spc="-75" b="1">
                <a:solidFill>
                  <a:srgbClr val="404040"/>
                </a:solidFill>
                <a:latin typeface="Calibri"/>
                <a:cs typeface="Calibri"/>
              </a:rPr>
              <a:t>ble</a:t>
            </a:r>
            <a:r>
              <a:rPr dirty="0" sz="2450" spc="-50" b="1">
                <a:solidFill>
                  <a:srgbClr val="404040"/>
                </a:solidFill>
                <a:latin typeface="Calibri"/>
                <a:cs typeface="Calibri"/>
              </a:rPr>
              <a:t>-</a:t>
            </a:r>
            <a:r>
              <a:rPr dirty="0" sz="2450" spc="-10" b="1">
                <a:solidFill>
                  <a:srgbClr val="404040"/>
                </a:solidFill>
                <a:latin typeface="Calibri"/>
                <a:cs typeface="Calibri"/>
              </a:rPr>
              <a:t>we</a:t>
            </a:r>
            <a:r>
              <a:rPr dirty="0" baseline="-1133" sz="3675" spc="-15" b="1">
                <a:solidFill>
                  <a:srgbClr val="404040"/>
                </a:solidFill>
                <a:latin typeface="Calibri"/>
                <a:cs typeface="Calibri"/>
              </a:rPr>
              <a:t>bs</a:t>
            </a:r>
            <a:r>
              <a:rPr dirty="0" baseline="-2267" sz="3675" spc="-15" b="1">
                <a:solidFill>
                  <a:srgbClr val="404040"/>
                </a:solidFill>
                <a:latin typeface="Calibri"/>
                <a:cs typeface="Calibri"/>
              </a:rPr>
              <a:t>ite.c</a:t>
            </a:r>
            <a:r>
              <a:rPr dirty="0" baseline="-3401" sz="3675" spc="-15" b="1">
                <a:solidFill>
                  <a:srgbClr val="404040"/>
                </a:solidFill>
                <a:latin typeface="Calibri"/>
                <a:cs typeface="Calibri"/>
              </a:rPr>
              <a:t>om</a:t>
            </a:r>
            <a:r>
              <a:rPr dirty="0" baseline="-4535" sz="3675" spc="-15" b="1">
                <a:solidFill>
                  <a:srgbClr val="404040"/>
                </a:solidFill>
                <a:latin typeface="Calibri"/>
                <a:cs typeface="Calibri"/>
              </a:rPr>
              <a:t>/log</a:t>
            </a:r>
            <a:r>
              <a:rPr dirty="0" baseline="-5668" sz="3675" spc="-15" b="1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dirty="0" baseline="-6802" sz="3675" spc="-15" b="1">
                <a:solidFill>
                  <a:srgbClr val="404040"/>
                </a:solidFill>
                <a:latin typeface="Calibri"/>
                <a:cs typeface="Calibri"/>
              </a:rPr>
              <a:t>/ho</a:t>
            </a:r>
            <a:r>
              <a:rPr dirty="0" baseline="-7936" sz="3675" spc="-15" b="1">
                <a:solidFill>
                  <a:srgbClr val="404040"/>
                </a:solidFill>
                <a:latin typeface="Calibri"/>
                <a:cs typeface="Calibri"/>
              </a:rPr>
              <a:t>me.</a:t>
            </a:r>
            <a:r>
              <a:rPr dirty="0" baseline="-9070" sz="3675" spc="-15" b="1">
                <a:solidFill>
                  <a:srgbClr val="404040"/>
                </a:solidFill>
                <a:latin typeface="Calibri"/>
                <a:cs typeface="Calibri"/>
              </a:rPr>
              <a:t>jsp?</a:t>
            </a:r>
            <a:r>
              <a:rPr dirty="0" baseline="-10204" sz="3675" spc="-15" b="1">
                <a:solidFill>
                  <a:srgbClr val="404040"/>
                </a:solidFill>
                <a:latin typeface="Calibri"/>
                <a:cs typeface="Calibri"/>
              </a:rPr>
              <a:t>adm</a:t>
            </a:r>
            <a:r>
              <a:rPr dirty="0" baseline="-11337" sz="3675" spc="-15" b="1">
                <a:solidFill>
                  <a:srgbClr val="404040"/>
                </a:solidFill>
                <a:latin typeface="Calibri"/>
                <a:cs typeface="Calibri"/>
              </a:rPr>
              <a:t>in</a:t>
            </a:r>
            <a:r>
              <a:rPr dirty="0" baseline="-12471" sz="3675" spc="-15" b="1">
                <a:solidFill>
                  <a:srgbClr val="404040"/>
                </a:solidFill>
                <a:latin typeface="Calibri"/>
                <a:cs typeface="Calibri"/>
              </a:rPr>
              <a:t>=tru</a:t>
            </a:r>
            <a:r>
              <a:rPr dirty="0" baseline="-13605" sz="3675" spc="-15" b="1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baseline="-13605" sz="3675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4558730" y="7509342"/>
            <a:ext cx="8575675" cy="1940560"/>
          </a:xfrm>
          <a:custGeom>
            <a:avLst/>
            <a:gdLst/>
            <a:ahLst/>
            <a:cxnLst/>
            <a:rect l="l" t="t" r="r" b="b"/>
            <a:pathLst>
              <a:path w="8575675" h="1940559">
                <a:moveTo>
                  <a:pt x="8480036" y="30676"/>
                </a:moveTo>
                <a:lnTo>
                  <a:pt x="0" y="1909502"/>
                </a:lnTo>
                <a:lnTo>
                  <a:pt x="6795" y="1940171"/>
                </a:lnTo>
                <a:lnTo>
                  <a:pt x="8486842" y="61345"/>
                </a:lnTo>
                <a:lnTo>
                  <a:pt x="8480036" y="30676"/>
                </a:lnTo>
                <a:close/>
              </a:path>
              <a:path w="8575675" h="1940559">
                <a:moveTo>
                  <a:pt x="8573399" y="27266"/>
                </a:moveTo>
                <a:lnTo>
                  <a:pt x="8495427" y="27266"/>
                </a:lnTo>
                <a:lnTo>
                  <a:pt x="8502233" y="57935"/>
                </a:lnTo>
                <a:lnTo>
                  <a:pt x="8486842" y="61345"/>
                </a:lnTo>
                <a:lnTo>
                  <a:pt x="8493647" y="92007"/>
                </a:lnTo>
                <a:lnTo>
                  <a:pt x="8573399" y="27266"/>
                </a:lnTo>
                <a:close/>
              </a:path>
              <a:path w="8575675" h="1940559">
                <a:moveTo>
                  <a:pt x="8495427" y="27266"/>
                </a:moveTo>
                <a:lnTo>
                  <a:pt x="8480036" y="30676"/>
                </a:lnTo>
                <a:lnTo>
                  <a:pt x="8486842" y="61345"/>
                </a:lnTo>
                <a:lnTo>
                  <a:pt x="8502233" y="57935"/>
                </a:lnTo>
                <a:lnTo>
                  <a:pt x="8495427" y="27266"/>
                </a:lnTo>
                <a:close/>
              </a:path>
              <a:path w="8575675" h="1940559">
                <a:moveTo>
                  <a:pt x="8473228" y="0"/>
                </a:moveTo>
                <a:lnTo>
                  <a:pt x="8480036" y="30676"/>
                </a:lnTo>
                <a:lnTo>
                  <a:pt x="8495427" y="27266"/>
                </a:lnTo>
                <a:lnTo>
                  <a:pt x="8573399" y="27266"/>
                </a:lnTo>
                <a:lnTo>
                  <a:pt x="8575424" y="25622"/>
                </a:lnTo>
                <a:lnTo>
                  <a:pt x="84732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 rot="20880000">
            <a:off x="5040006" y="8777498"/>
            <a:ext cx="7972908" cy="311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260"/>
              </a:lnSpc>
            </a:pPr>
            <a:r>
              <a:rPr dirty="0" baseline="-6802" sz="3675" spc="-52" b="1">
                <a:solidFill>
                  <a:srgbClr val="FF0000"/>
                </a:solidFill>
                <a:latin typeface="Calibri"/>
                <a:cs typeface="Calibri"/>
              </a:rPr>
              <a:t>https</a:t>
            </a:r>
            <a:r>
              <a:rPr dirty="0" baseline="-5668" sz="3675" spc="-52" b="1">
                <a:solidFill>
                  <a:srgbClr val="FF0000"/>
                </a:solidFill>
                <a:latin typeface="Calibri"/>
                <a:cs typeface="Calibri"/>
              </a:rPr>
              <a:t>://vu</a:t>
            </a:r>
            <a:r>
              <a:rPr dirty="0" baseline="-4535" sz="3675" spc="-52" b="1">
                <a:solidFill>
                  <a:srgbClr val="FF0000"/>
                </a:solidFill>
                <a:latin typeface="Calibri"/>
                <a:cs typeface="Calibri"/>
              </a:rPr>
              <a:t>lnerab</a:t>
            </a:r>
            <a:r>
              <a:rPr dirty="0" baseline="-3401" sz="3675" spc="-52" b="1">
                <a:solidFill>
                  <a:srgbClr val="FF0000"/>
                </a:solidFill>
                <a:latin typeface="Calibri"/>
                <a:cs typeface="Calibri"/>
              </a:rPr>
              <a:t>le-</a:t>
            </a:r>
            <a:r>
              <a:rPr dirty="0" baseline="-3401" sz="3675" spc="-15" b="1">
                <a:solidFill>
                  <a:srgbClr val="FF0000"/>
                </a:solidFill>
                <a:latin typeface="Calibri"/>
                <a:cs typeface="Calibri"/>
              </a:rPr>
              <a:t>we</a:t>
            </a:r>
            <a:r>
              <a:rPr dirty="0" baseline="-2267" sz="3675" spc="-15" b="1">
                <a:solidFill>
                  <a:srgbClr val="FF0000"/>
                </a:solidFill>
                <a:latin typeface="Calibri"/>
                <a:cs typeface="Calibri"/>
              </a:rPr>
              <a:t>bsi</a:t>
            </a:r>
            <a:r>
              <a:rPr dirty="0" baseline="-1133" sz="3675" spc="-15" b="1">
                <a:solidFill>
                  <a:srgbClr val="FF0000"/>
                </a:solidFill>
                <a:latin typeface="Calibri"/>
                <a:cs typeface="Calibri"/>
              </a:rPr>
              <a:t>te.com</a:t>
            </a:r>
            <a:r>
              <a:rPr dirty="0" sz="2450" spc="-10" b="1">
                <a:solidFill>
                  <a:srgbClr val="FF0000"/>
                </a:solidFill>
                <a:latin typeface="Calibri"/>
                <a:cs typeface="Calibri"/>
              </a:rPr>
              <a:t>/logi</a:t>
            </a:r>
            <a:r>
              <a:rPr dirty="0" baseline="1133" sz="3675" spc="-15" b="1">
                <a:solidFill>
                  <a:srgbClr val="FF0000"/>
                </a:solidFill>
                <a:latin typeface="Calibri"/>
                <a:cs typeface="Calibri"/>
              </a:rPr>
              <a:t>n/hom</a:t>
            </a:r>
            <a:r>
              <a:rPr dirty="0" baseline="2267" sz="3675" spc="-15" b="1">
                <a:solidFill>
                  <a:srgbClr val="FF0000"/>
                </a:solidFill>
                <a:latin typeface="Calibri"/>
                <a:cs typeface="Calibri"/>
              </a:rPr>
              <a:t>e.jsp?</a:t>
            </a:r>
            <a:r>
              <a:rPr dirty="0" baseline="3401" sz="3675" spc="-15" b="1">
                <a:solidFill>
                  <a:srgbClr val="FF0000"/>
                </a:solidFill>
                <a:latin typeface="Calibri"/>
                <a:cs typeface="Calibri"/>
              </a:rPr>
              <a:t>admi</a:t>
            </a:r>
            <a:r>
              <a:rPr dirty="0" baseline="4535" sz="3675" spc="-15" b="1">
                <a:solidFill>
                  <a:srgbClr val="FF0000"/>
                </a:solidFill>
                <a:latin typeface="Calibri"/>
                <a:cs typeface="Calibri"/>
              </a:rPr>
              <a:t>n=tru</a:t>
            </a:r>
            <a:r>
              <a:rPr dirty="0" baseline="5668" sz="3675" spc="-15" b="1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endParaRPr baseline="5668" sz="3675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4950"/>
              </a:lnSpc>
              <a:spcBef>
                <a:spcPts val="425"/>
              </a:spcBef>
            </a:pPr>
            <a:r>
              <a:rPr dirty="0" spc="-45"/>
              <a:t>Vertical</a:t>
            </a:r>
            <a:r>
              <a:rPr dirty="0" spc="-105"/>
              <a:t> </a:t>
            </a:r>
            <a:r>
              <a:rPr dirty="0"/>
              <a:t>privilege</a:t>
            </a:r>
            <a:r>
              <a:rPr dirty="0" spc="-95"/>
              <a:t> </a:t>
            </a:r>
            <a:r>
              <a:rPr dirty="0"/>
              <a:t>escalation</a:t>
            </a:r>
            <a:r>
              <a:rPr dirty="0" spc="-90"/>
              <a:t> </a:t>
            </a:r>
            <a:r>
              <a:rPr dirty="0"/>
              <a:t>occurs</a:t>
            </a:r>
            <a:r>
              <a:rPr dirty="0" spc="-90"/>
              <a:t> </a:t>
            </a:r>
            <a:r>
              <a:rPr dirty="0"/>
              <a:t>when</a:t>
            </a:r>
            <a:r>
              <a:rPr dirty="0" spc="-90"/>
              <a:t> </a:t>
            </a:r>
            <a:r>
              <a:rPr dirty="0"/>
              <a:t>an</a:t>
            </a:r>
            <a:r>
              <a:rPr dirty="0" spc="-90"/>
              <a:t> </a:t>
            </a:r>
            <a:r>
              <a:rPr dirty="0" spc="-55"/>
              <a:t>attacker</a:t>
            </a:r>
            <a:r>
              <a:rPr dirty="0" spc="-100"/>
              <a:t> </a:t>
            </a:r>
            <a:r>
              <a:rPr dirty="0"/>
              <a:t>gains</a:t>
            </a:r>
            <a:r>
              <a:rPr dirty="0" spc="-90"/>
              <a:t> </a:t>
            </a:r>
            <a:r>
              <a:rPr dirty="0"/>
              <a:t>access</a:t>
            </a:r>
            <a:r>
              <a:rPr dirty="0" spc="-90"/>
              <a:t> </a:t>
            </a:r>
            <a:r>
              <a:rPr dirty="0"/>
              <a:t>to</a:t>
            </a:r>
            <a:r>
              <a:rPr dirty="0" spc="-100"/>
              <a:t> </a:t>
            </a:r>
            <a:r>
              <a:rPr dirty="0" spc="-10"/>
              <a:t>privileged </a:t>
            </a:r>
            <a:r>
              <a:rPr dirty="0"/>
              <a:t>functionality</a:t>
            </a:r>
            <a:r>
              <a:rPr dirty="0" spc="-80"/>
              <a:t> </a:t>
            </a:r>
            <a:r>
              <a:rPr dirty="0"/>
              <a:t>that</a:t>
            </a:r>
            <a:r>
              <a:rPr dirty="0" spc="-85"/>
              <a:t> </a:t>
            </a:r>
            <a:r>
              <a:rPr dirty="0"/>
              <a:t>they</a:t>
            </a:r>
            <a:r>
              <a:rPr dirty="0" spc="-80"/>
              <a:t> </a:t>
            </a:r>
            <a:r>
              <a:rPr dirty="0"/>
              <a:t>are</a:t>
            </a:r>
            <a:r>
              <a:rPr dirty="0" spc="-80"/>
              <a:t> </a:t>
            </a:r>
            <a:r>
              <a:rPr dirty="0"/>
              <a:t>not</a:t>
            </a:r>
            <a:r>
              <a:rPr dirty="0" spc="-80"/>
              <a:t> </a:t>
            </a:r>
            <a:r>
              <a:rPr dirty="0"/>
              <a:t>permitted</a:t>
            </a:r>
            <a:r>
              <a:rPr dirty="0" spc="-75"/>
              <a:t> </a:t>
            </a:r>
            <a:r>
              <a:rPr dirty="0"/>
              <a:t>to</a:t>
            </a:r>
            <a:r>
              <a:rPr dirty="0" spc="-85"/>
              <a:t> </a:t>
            </a:r>
            <a:r>
              <a:rPr dirty="0" spc="-10"/>
              <a:t>access.</a:t>
            </a:r>
          </a:p>
          <a:p>
            <a:pPr marL="514984">
              <a:lnSpc>
                <a:spcPct val="100000"/>
              </a:lnSpc>
              <a:spcBef>
                <a:spcPts val="2160"/>
              </a:spcBef>
            </a:pPr>
            <a:r>
              <a:rPr dirty="0" sz="3300" spc="-10" b="1">
                <a:solidFill>
                  <a:srgbClr val="404040"/>
                </a:solidFill>
                <a:latin typeface="Calibri"/>
                <a:cs typeface="Calibri"/>
              </a:rPr>
              <a:t>Administrator</a:t>
            </a:r>
            <a:endParaRPr sz="3300">
              <a:latin typeface="Calibri"/>
              <a:cs typeface="Calibri"/>
            </a:endParaRPr>
          </a:p>
          <a:p>
            <a:pPr marL="13674090">
              <a:lnSpc>
                <a:spcPct val="100000"/>
              </a:lnSpc>
              <a:spcBef>
                <a:spcPts val="135"/>
              </a:spcBef>
            </a:pPr>
            <a:r>
              <a:rPr dirty="0" sz="3300" spc="-10" b="1">
                <a:solidFill>
                  <a:srgbClr val="404040"/>
                </a:solidFill>
                <a:latin typeface="Calibri"/>
                <a:cs typeface="Calibri"/>
              </a:rPr>
              <a:t>Web</a:t>
            </a:r>
            <a:r>
              <a:rPr dirty="0" sz="3300" spc="-160" b="1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dirty="0" sz="3300" spc="-10" b="1">
                <a:solidFill>
                  <a:srgbClr val="404040"/>
                </a:solidFill>
                <a:latin typeface="Calibri"/>
                <a:cs typeface="Calibri"/>
              </a:rPr>
              <a:t>Application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03608" y="3958895"/>
            <a:ext cx="2887042" cy="2887042"/>
          </a:xfrm>
          <a:prstGeom prst="rect">
            <a:avLst/>
          </a:prstGeom>
        </p:spPr>
      </p:pic>
      <p:sp>
        <p:nvSpPr>
          <p:cNvPr id="23" name="object 23" descr=""/>
          <p:cNvSpPr txBox="1"/>
          <p:nvPr/>
        </p:nvSpPr>
        <p:spPr>
          <a:xfrm>
            <a:off x="19284303" y="10674305"/>
            <a:ext cx="3657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2145" y="743716"/>
            <a:ext cx="17480280" cy="123190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Access</a:t>
            </a:r>
            <a:r>
              <a:rPr dirty="0" spc="-200"/>
              <a:t> </a:t>
            </a:r>
            <a:r>
              <a:rPr dirty="0"/>
              <a:t>Control</a:t>
            </a:r>
            <a:r>
              <a:rPr dirty="0" spc="-190"/>
              <a:t> </a:t>
            </a:r>
            <a:r>
              <a:rPr dirty="0" spc="-25"/>
              <a:t>Vulnerabilities</a:t>
            </a:r>
            <a:r>
              <a:rPr dirty="0" spc="-185"/>
              <a:t> </a:t>
            </a:r>
            <a:r>
              <a:rPr dirty="0"/>
              <a:t>in</a:t>
            </a:r>
            <a:r>
              <a:rPr dirty="0" spc="-180"/>
              <a:t> </a:t>
            </a:r>
            <a:r>
              <a:rPr dirty="0" spc="-10"/>
              <a:t>Multi-</a:t>
            </a:r>
            <a:r>
              <a:rPr dirty="0" spc="-20"/>
              <a:t>Step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122145" y="929488"/>
            <a:ext cx="17259935" cy="3517265"/>
          </a:xfrm>
          <a:prstGeom prst="rect">
            <a:avLst/>
          </a:prstGeom>
        </p:spPr>
        <p:txBody>
          <a:bodyPr wrap="square" lIns="0" tIns="665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240"/>
              </a:spcBef>
            </a:pPr>
            <a:r>
              <a:rPr dirty="0" sz="7900" spc="-10">
                <a:solidFill>
                  <a:srgbClr val="0E2C4B"/>
                </a:solidFill>
                <a:latin typeface="Calibri"/>
                <a:cs typeface="Calibri"/>
              </a:rPr>
              <a:t>Processes</a:t>
            </a:r>
            <a:endParaRPr sz="7900">
              <a:latin typeface="Calibri"/>
              <a:cs typeface="Calibri"/>
            </a:endParaRPr>
          </a:p>
          <a:p>
            <a:pPr marL="12700" marR="5080">
              <a:lnSpc>
                <a:spcPts val="4950"/>
              </a:lnSpc>
              <a:spcBef>
                <a:spcPts val="3070"/>
              </a:spcBef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These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type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vulnerabilities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occur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when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rules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are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implemented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4250" spc="-3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some</a:t>
            </a:r>
            <a:r>
              <a:rPr dirty="0" sz="4250" spc="-3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3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3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steps,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but</a:t>
            </a:r>
            <a:r>
              <a:rPr dirty="0" sz="4250" spc="-3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ignored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others.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284303" y="10674305"/>
            <a:ext cx="3657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898989"/>
                </a:solidFill>
                <a:latin typeface="Calibri"/>
                <a:cs typeface="Calibri"/>
              </a:rPr>
              <a:t>14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407522" y="6843142"/>
            <a:ext cx="1898014" cy="188595"/>
          </a:xfrm>
          <a:custGeom>
            <a:avLst/>
            <a:gdLst/>
            <a:ahLst/>
            <a:cxnLst/>
            <a:rect l="l" t="t" r="r" b="b"/>
            <a:pathLst>
              <a:path w="1898015" h="188595">
                <a:moveTo>
                  <a:pt x="1709026" y="0"/>
                </a:moveTo>
                <a:lnTo>
                  <a:pt x="1709026" y="188475"/>
                </a:lnTo>
                <a:lnTo>
                  <a:pt x="1834677" y="125650"/>
                </a:lnTo>
                <a:lnTo>
                  <a:pt x="1740439" y="125650"/>
                </a:lnTo>
                <a:lnTo>
                  <a:pt x="1740439" y="62825"/>
                </a:lnTo>
                <a:lnTo>
                  <a:pt x="1834677" y="62825"/>
                </a:lnTo>
                <a:lnTo>
                  <a:pt x="1709026" y="0"/>
                </a:lnTo>
                <a:close/>
              </a:path>
              <a:path w="1898015" h="188595">
                <a:moveTo>
                  <a:pt x="1709026" y="62825"/>
                </a:moveTo>
                <a:lnTo>
                  <a:pt x="0" y="62825"/>
                </a:lnTo>
                <a:lnTo>
                  <a:pt x="0" y="125650"/>
                </a:lnTo>
                <a:lnTo>
                  <a:pt x="1709026" y="125650"/>
                </a:lnTo>
                <a:lnTo>
                  <a:pt x="1709026" y="62825"/>
                </a:lnTo>
                <a:close/>
              </a:path>
              <a:path w="1898015" h="188595">
                <a:moveTo>
                  <a:pt x="1834677" y="62825"/>
                </a:moveTo>
                <a:lnTo>
                  <a:pt x="1740439" y="62825"/>
                </a:lnTo>
                <a:lnTo>
                  <a:pt x="1740439" y="125650"/>
                </a:lnTo>
                <a:lnTo>
                  <a:pt x="1834677" y="125650"/>
                </a:lnTo>
                <a:lnTo>
                  <a:pt x="1897502" y="94237"/>
                </a:lnTo>
                <a:lnTo>
                  <a:pt x="1834677" y="62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6332906" y="6196104"/>
            <a:ext cx="551180" cy="513715"/>
            <a:chOff x="6332906" y="6196104"/>
            <a:chExt cx="551180" cy="513715"/>
          </a:xfrm>
        </p:grpSpPr>
        <p:sp>
          <p:nvSpPr>
            <p:cNvPr id="8" name="object 8" descr=""/>
            <p:cNvSpPr/>
            <p:nvPr/>
          </p:nvSpPr>
          <p:spPr>
            <a:xfrm>
              <a:off x="6348613" y="6211811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77" y="0"/>
                  </a:moveTo>
                  <a:lnTo>
                    <a:pt x="213002" y="3883"/>
                  </a:lnTo>
                  <a:lnTo>
                    <a:pt x="169070" y="15081"/>
                  </a:lnTo>
                  <a:lnTo>
                    <a:pt x="128616" y="32911"/>
                  </a:lnTo>
                  <a:lnTo>
                    <a:pt x="92373" y="56693"/>
                  </a:lnTo>
                  <a:lnTo>
                    <a:pt x="61075" y="85747"/>
                  </a:lnTo>
                  <a:lnTo>
                    <a:pt x="35455" y="119391"/>
                  </a:lnTo>
                  <a:lnTo>
                    <a:pt x="16246" y="156945"/>
                  </a:lnTo>
                  <a:lnTo>
                    <a:pt x="4183" y="197728"/>
                  </a:lnTo>
                  <a:lnTo>
                    <a:pt x="0" y="241060"/>
                  </a:lnTo>
                  <a:lnTo>
                    <a:pt x="4183" y="284395"/>
                  </a:lnTo>
                  <a:lnTo>
                    <a:pt x="16246" y="325181"/>
                  </a:lnTo>
                  <a:lnTo>
                    <a:pt x="35455" y="362737"/>
                  </a:lnTo>
                  <a:lnTo>
                    <a:pt x="61075" y="396383"/>
                  </a:lnTo>
                  <a:lnTo>
                    <a:pt x="92373" y="425437"/>
                  </a:lnTo>
                  <a:lnTo>
                    <a:pt x="128616" y="449220"/>
                  </a:lnTo>
                  <a:lnTo>
                    <a:pt x="169070" y="467050"/>
                  </a:lnTo>
                  <a:lnTo>
                    <a:pt x="213002" y="478248"/>
                  </a:lnTo>
                  <a:lnTo>
                    <a:pt x="259677" y="482131"/>
                  </a:lnTo>
                  <a:lnTo>
                    <a:pt x="306356" y="478248"/>
                  </a:lnTo>
                  <a:lnTo>
                    <a:pt x="350289" y="467050"/>
                  </a:lnTo>
                  <a:lnTo>
                    <a:pt x="390743" y="449220"/>
                  </a:lnTo>
                  <a:lnTo>
                    <a:pt x="426986" y="425437"/>
                  </a:lnTo>
                  <a:lnTo>
                    <a:pt x="458284" y="396383"/>
                  </a:lnTo>
                  <a:lnTo>
                    <a:pt x="483903" y="362737"/>
                  </a:lnTo>
                  <a:lnTo>
                    <a:pt x="503110" y="325181"/>
                  </a:lnTo>
                  <a:lnTo>
                    <a:pt x="515172" y="284395"/>
                  </a:lnTo>
                  <a:lnTo>
                    <a:pt x="519355" y="241060"/>
                  </a:lnTo>
                  <a:lnTo>
                    <a:pt x="515172" y="197728"/>
                  </a:lnTo>
                  <a:lnTo>
                    <a:pt x="503110" y="156945"/>
                  </a:lnTo>
                  <a:lnTo>
                    <a:pt x="483903" y="119391"/>
                  </a:lnTo>
                  <a:lnTo>
                    <a:pt x="458284" y="85747"/>
                  </a:lnTo>
                  <a:lnTo>
                    <a:pt x="426986" y="56693"/>
                  </a:lnTo>
                  <a:lnTo>
                    <a:pt x="390743" y="32911"/>
                  </a:lnTo>
                  <a:lnTo>
                    <a:pt x="350289" y="15081"/>
                  </a:lnTo>
                  <a:lnTo>
                    <a:pt x="306356" y="3883"/>
                  </a:lnTo>
                  <a:lnTo>
                    <a:pt x="2596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48613" y="6211811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510515" y="6218733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939950" y="6196104"/>
            <a:ext cx="551180" cy="513715"/>
            <a:chOff x="11939950" y="6196104"/>
            <a:chExt cx="551180" cy="513715"/>
          </a:xfrm>
        </p:grpSpPr>
        <p:sp>
          <p:nvSpPr>
            <p:cNvPr id="12" name="object 12" descr=""/>
            <p:cNvSpPr/>
            <p:nvPr/>
          </p:nvSpPr>
          <p:spPr>
            <a:xfrm>
              <a:off x="11955656" y="6211811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77" y="0"/>
                  </a:moveTo>
                  <a:lnTo>
                    <a:pt x="212991" y="3883"/>
                  </a:lnTo>
                  <a:lnTo>
                    <a:pt x="169053" y="15081"/>
                  </a:lnTo>
                  <a:lnTo>
                    <a:pt x="128597" y="32911"/>
                  </a:lnTo>
                  <a:lnTo>
                    <a:pt x="92356" y="56693"/>
                  </a:lnTo>
                  <a:lnTo>
                    <a:pt x="61061" y="85747"/>
                  </a:lnTo>
                  <a:lnTo>
                    <a:pt x="35445" y="119391"/>
                  </a:lnTo>
                  <a:lnTo>
                    <a:pt x="16242" y="156945"/>
                  </a:lnTo>
                  <a:lnTo>
                    <a:pt x="4182" y="197728"/>
                  </a:lnTo>
                  <a:lnTo>
                    <a:pt x="0" y="241060"/>
                  </a:lnTo>
                  <a:lnTo>
                    <a:pt x="4182" y="284395"/>
                  </a:lnTo>
                  <a:lnTo>
                    <a:pt x="16242" y="325181"/>
                  </a:lnTo>
                  <a:lnTo>
                    <a:pt x="35445" y="362737"/>
                  </a:lnTo>
                  <a:lnTo>
                    <a:pt x="61061" y="396383"/>
                  </a:lnTo>
                  <a:lnTo>
                    <a:pt x="92356" y="425437"/>
                  </a:lnTo>
                  <a:lnTo>
                    <a:pt x="128597" y="449220"/>
                  </a:lnTo>
                  <a:lnTo>
                    <a:pt x="169053" y="467050"/>
                  </a:lnTo>
                  <a:lnTo>
                    <a:pt x="212991" y="478248"/>
                  </a:lnTo>
                  <a:lnTo>
                    <a:pt x="259677" y="482131"/>
                  </a:lnTo>
                  <a:lnTo>
                    <a:pt x="306364" y="478248"/>
                  </a:lnTo>
                  <a:lnTo>
                    <a:pt x="350302" y="467050"/>
                  </a:lnTo>
                  <a:lnTo>
                    <a:pt x="390757" y="449220"/>
                  </a:lnTo>
                  <a:lnTo>
                    <a:pt x="426999" y="425437"/>
                  </a:lnTo>
                  <a:lnTo>
                    <a:pt x="458294" y="396383"/>
                  </a:lnTo>
                  <a:lnTo>
                    <a:pt x="483910" y="362737"/>
                  </a:lnTo>
                  <a:lnTo>
                    <a:pt x="503113" y="325181"/>
                  </a:lnTo>
                  <a:lnTo>
                    <a:pt x="515173" y="284395"/>
                  </a:lnTo>
                  <a:lnTo>
                    <a:pt x="519355" y="241060"/>
                  </a:lnTo>
                  <a:lnTo>
                    <a:pt x="515173" y="197728"/>
                  </a:lnTo>
                  <a:lnTo>
                    <a:pt x="503113" y="156945"/>
                  </a:lnTo>
                  <a:lnTo>
                    <a:pt x="483910" y="119391"/>
                  </a:lnTo>
                  <a:lnTo>
                    <a:pt x="458294" y="85747"/>
                  </a:lnTo>
                  <a:lnTo>
                    <a:pt x="426999" y="56693"/>
                  </a:lnTo>
                  <a:lnTo>
                    <a:pt x="390757" y="32911"/>
                  </a:lnTo>
                  <a:lnTo>
                    <a:pt x="350302" y="15081"/>
                  </a:lnTo>
                  <a:lnTo>
                    <a:pt x="306364" y="3883"/>
                  </a:lnTo>
                  <a:lnTo>
                    <a:pt x="2596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955656" y="6211811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2117611" y="6218733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latin typeface="Calibri"/>
                <a:cs typeface="Calibri"/>
              </a:rPr>
              <a:t>2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3085979" y="5267274"/>
            <a:ext cx="10767695" cy="3196590"/>
            <a:chOff x="3085979" y="5267274"/>
            <a:chExt cx="10767695" cy="3196590"/>
          </a:xfrm>
        </p:grpSpPr>
        <p:sp>
          <p:nvSpPr>
            <p:cNvPr id="16" name="object 16" descr=""/>
            <p:cNvSpPr/>
            <p:nvPr/>
          </p:nvSpPr>
          <p:spPr>
            <a:xfrm>
              <a:off x="11955656" y="6843142"/>
              <a:ext cx="1898014" cy="188595"/>
            </a:xfrm>
            <a:custGeom>
              <a:avLst/>
              <a:gdLst/>
              <a:ahLst/>
              <a:cxnLst/>
              <a:rect l="l" t="t" r="r" b="b"/>
              <a:pathLst>
                <a:path w="1898015" h="188595">
                  <a:moveTo>
                    <a:pt x="1709057" y="0"/>
                  </a:moveTo>
                  <a:lnTo>
                    <a:pt x="1709057" y="188475"/>
                  </a:lnTo>
                  <a:lnTo>
                    <a:pt x="1834708" y="125650"/>
                  </a:lnTo>
                  <a:lnTo>
                    <a:pt x="1740470" y="125650"/>
                  </a:lnTo>
                  <a:lnTo>
                    <a:pt x="1740470" y="62825"/>
                  </a:lnTo>
                  <a:lnTo>
                    <a:pt x="1834708" y="62825"/>
                  </a:lnTo>
                  <a:lnTo>
                    <a:pt x="1709057" y="0"/>
                  </a:lnTo>
                  <a:close/>
                </a:path>
                <a:path w="1898015" h="188595">
                  <a:moveTo>
                    <a:pt x="1709057" y="62825"/>
                  </a:moveTo>
                  <a:lnTo>
                    <a:pt x="0" y="62825"/>
                  </a:lnTo>
                  <a:lnTo>
                    <a:pt x="0" y="125650"/>
                  </a:lnTo>
                  <a:lnTo>
                    <a:pt x="1709057" y="125650"/>
                  </a:lnTo>
                  <a:lnTo>
                    <a:pt x="1709057" y="62825"/>
                  </a:lnTo>
                  <a:close/>
                </a:path>
                <a:path w="1898015" h="188595">
                  <a:moveTo>
                    <a:pt x="1834708" y="62825"/>
                  </a:moveTo>
                  <a:lnTo>
                    <a:pt x="1740470" y="62825"/>
                  </a:lnTo>
                  <a:lnTo>
                    <a:pt x="1740470" y="125650"/>
                  </a:lnTo>
                  <a:lnTo>
                    <a:pt x="1834708" y="125650"/>
                  </a:lnTo>
                  <a:lnTo>
                    <a:pt x="1897533" y="94237"/>
                  </a:lnTo>
                  <a:lnTo>
                    <a:pt x="1834708" y="62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85979" y="5267274"/>
              <a:ext cx="3196551" cy="3196551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3604917" y="6490976"/>
            <a:ext cx="100965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b="1">
                <a:latin typeface="Calibri"/>
                <a:cs typeface="Calibri"/>
              </a:rPr>
              <a:t>Delete</a:t>
            </a:r>
            <a:r>
              <a:rPr dirty="0" sz="1450" spc="50" b="1">
                <a:latin typeface="Calibri"/>
                <a:cs typeface="Calibri"/>
              </a:rPr>
              <a:t> </a:t>
            </a:r>
            <a:r>
              <a:rPr dirty="0" sz="1450" spc="-20" b="1">
                <a:latin typeface="Calibri"/>
                <a:cs typeface="Calibri"/>
              </a:rPr>
              <a:t>Users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3604917" y="6852849"/>
            <a:ext cx="498475" cy="6667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latin typeface="Calibri"/>
                <a:cs typeface="Calibri"/>
              </a:rPr>
              <a:t>Carlos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1450" spc="-10">
                <a:latin typeface="Calibri"/>
                <a:cs typeface="Calibri"/>
              </a:rPr>
              <a:t>David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628681" y="6897020"/>
            <a:ext cx="761365" cy="708660"/>
            <a:chOff x="4628681" y="6897020"/>
            <a:chExt cx="761365" cy="708660"/>
          </a:xfrm>
        </p:grpSpPr>
        <p:sp>
          <p:nvSpPr>
            <p:cNvPr id="21" name="object 21" descr=""/>
            <p:cNvSpPr/>
            <p:nvPr/>
          </p:nvSpPr>
          <p:spPr>
            <a:xfrm>
              <a:off x="4634078" y="6902418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700041" y="0"/>
                  </a:moveTo>
                  <a:lnTo>
                    <a:pt x="50490" y="0"/>
                  </a:lnTo>
                  <a:lnTo>
                    <a:pt x="30837" y="3966"/>
                  </a:lnTo>
                  <a:lnTo>
                    <a:pt x="14788" y="14783"/>
                  </a:lnTo>
                  <a:lnTo>
                    <a:pt x="3967" y="30829"/>
                  </a:lnTo>
                  <a:lnTo>
                    <a:pt x="0" y="50480"/>
                  </a:lnTo>
                  <a:lnTo>
                    <a:pt x="0" y="252442"/>
                  </a:lnTo>
                  <a:lnTo>
                    <a:pt x="3967" y="272095"/>
                  </a:lnTo>
                  <a:lnTo>
                    <a:pt x="14788" y="288144"/>
                  </a:lnTo>
                  <a:lnTo>
                    <a:pt x="30837" y="298965"/>
                  </a:lnTo>
                  <a:lnTo>
                    <a:pt x="50490" y="302933"/>
                  </a:lnTo>
                  <a:lnTo>
                    <a:pt x="700041" y="302933"/>
                  </a:lnTo>
                  <a:lnTo>
                    <a:pt x="719694" y="298965"/>
                  </a:lnTo>
                  <a:lnTo>
                    <a:pt x="735743" y="288144"/>
                  </a:lnTo>
                  <a:lnTo>
                    <a:pt x="746564" y="272095"/>
                  </a:lnTo>
                  <a:lnTo>
                    <a:pt x="750532" y="252442"/>
                  </a:lnTo>
                  <a:lnTo>
                    <a:pt x="750532" y="50480"/>
                  </a:lnTo>
                  <a:lnTo>
                    <a:pt x="746564" y="30829"/>
                  </a:lnTo>
                  <a:lnTo>
                    <a:pt x="735743" y="14783"/>
                  </a:lnTo>
                  <a:lnTo>
                    <a:pt x="719694" y="3966"/>
                  </a:lnTo>
                  <a:lnTo>
                    <a:pt x="700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4634078" y="6902418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0" y="50490"/>
                  </a:moveTo>
                  <a:lnTo>
                    <a:pt x="3967" y="30837"/>
                  </a:lnTo>
                  <a:lnTo>
                    <a:pt x="14788" y="14788"/>
                  </a:lnTo>
                  <a:lnTo>
                    <a:pt x="30837" y="3967"/>
                  </a:lnTo>
                  <a:lnTo>
                    <a:pt x="50490" y="0"/>
                  </a:lnTo>
                  <a:lnTo>
                    <a:pt x="700043" y="0"/>
                  </a:lnTo>
                  <a:lnTo>
                    <a:pt x="719696" y="3967"/>
                  </a:lnTo>
                  <a:lnTo>
                    <a:pt x="735745" y="14788"/>
                  </a:lnTo>
                  <a:lnTo>
                    <a:pt x="746565" y="30837"/>
                  </a:lnTo>
                  <a:lnTo>
                    <a:pt x="750533" y="50490"/>
                  </a:lnTo>
                  <a:lnTo>
                    <a:pt x="750533" y="252447"/>
                  </a:lnTo>
                  <a:lnTo>
                    <a:pt x="746565" y="272100"/>
                  </a:lnTo>
                  <a:lnTo>
                    <a:pt x="735745" y="288149"/>
                  </a:lnTo>
                  <a:lnTo>
                    <a:pt x="719696" y="298969"/>
                  </a:lnTo>
                  <a:lnTo>
                    <a:pt x="700043" y="302937"/>
                  </a:lnTo>
                  <a:lnTo>
                    <a:pt x="50490" y="302937"/>
                  </a:lnTo>
                  <a:lnTo>
                    <a:pt x="30837" y="298969"/>
                  </a:lnTo>
                  <a:lnTo>
                    <a:pt x="14788" y="288149"/>
                  </a:lnTo>
                  <a:lnTo>
                    <a:pt x="3967" y="272100"/>
                  </a:lnTo>
                  <a:lnTo>
                    <a:pt x="0" y="252447"/>
                  </a:lnTo>
                  <a:lnTo>
                    <a:pt x="0" y="5049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4634078" y="7296741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700041" y="0"/>
                  </a:moveTo>
                  <a:lnTo>
                    <a:pt x="50490" y="0"/>
                  </a:lnTo>
                  <a:lnTo>
                    <a:pt x="30837" y="3967"/>
                  </a:lnTo>
                  <a:lnTo>
                    <a:pt x="14788" y="14788"/>
                  </a:lnTo>
                  <a:lnTo>
                    <a:pt x="3967" y="30837"/>
                  </a:lnTo>
                  <a:lnTo>
                    <a:pt x="0" y="50490"/>
                  </a:lnTo>
                  <a:lnTo>
                    <a:pt x="0" y="252453"/>
                  </a:lnTo>
                  <a:lnTo>
                    <a:pt x="3967" y="272105"/>
                  </a:lnTo>
                  <a:lnTo>
                    <a:pt x="14788" y="288154"/>
                  </a:lnTo>
                  <a:lnTo>
                    <a:pt x="30837" y="298975"/>
                  </a:lnTo>
                  <a:lnTo>
                    <a:pt x="50490" y="302943"/>
                  </a:lnTo>
                  <a:lnTo>
                    <a:pt x="700041" y="302943"/>
                  </a:lnTo>
                  <a:lnTo>
                    <a:pt x="719694" y="298975"/>
                  </a:lnTo>
                  <a:lnTo>
                    <a:pt x="735743" y="288154"/>
                  </a:lnTo>
                  <a:lnTo>
                    <a:pt x="746564" y="272105"/>
                  </a:lnTo>
                  <a:lnTo>
                    <a:pt x="750532" y="252453"/>
                  </a:lnTo>
                  <a:lnTo>
                    <a:pt x="750532" y="50490"/>
                  </a:lnTo>
                  <a:lnTo>
                    <a:pt x="746564" y="30837"/>
                  </a:lnTo>
                  <a:lnTo>
                    <a:pt x="735743" y="14788"/>
                  </a:lnTo>
                  <a:lnTo>
                    <a:pt x="719694" y="3967"/>
                  </a:lnTo>
                  <a:lnTo>
                    <a:pt x="700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34078" y="7296741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0" y="50490"/>
                  </a:moveTo>
                  <a:lnTo>
                    <a:pt x="3967" y="30837"/>
                  </a:lnTo>
                  <a:lnTo>
                    <a:pt x="14788" y="14788"/>
                  </a:lnTo>
                  <a:lnTo>
                    <a:pt x="30837" y="3967"/>
                  </a:lnTo>
                  <a:lnTo>
                    <a:pt x="50490" y="0"/>
                  </a:lnTo>
                  <a:lnTo>
                    <a:pt x="700043" y="0"/>
                  </a:lnTo>
                  <a:lnTo>
                    <a:pt x="719696" y="3967"/>
                  </a:lnTo>
                  <a:lnTo>
                    <a:pt x="735745" y="14788"/>
                  </a:lnTo>
                  <a:lnTo>
                    <a:pt x="746565" y="30837"/>
                  </a:lnTo>
                  <a:lnTo>
                    <a:pt x="750533" y="50490"/>
                  </a:lnTo>
                  <a:lnTo>
                    <a:pt x="750533" y="252447"/>
                  </a:lnTo>
                  <a:lnTo>
                    <a:pt x="746565" y="272100"/>
                  </a:lnTo>
                  <a:lnTo>
                    <a:pt x="735745" y="288149"/>
                  </a:lnTo>
                  <a:lnTo>
                    <a:pt x="719696" y="298969"/>
                  </a:lnTo>
                  <a:lnTo>
                    <a:pt x="700043" y="302937"/>
                  </a:lnTo>
                  <a:lnTo>
                    <a:pt x="50490" y="302937"/>
                  </a:lnTo>
                  <a:lnTo>
                    <a:pt x="30837" y="298969"/>
                  </a:lnTo>
                  <a:lnTo>
                    <a:pt x="14788" y="288149"/>
                  </a:lnTo>
                  <a:lnTo>
                    <a:pt x="3967" y="272100"/>
                  </a:lnTo>
                  <a:lnTo>
                    <a:pt x="0" y="252447"/>
                  </a:lnTo>
                  <a:lnTo>
                    <a:pt x="0" y="5049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745552" y="6918188"/>
            <a:ext cx="527685" cy="6464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dirty="0" sz="1450" spc="-10">
                <a:solidFill>
                  <a:srgbClr val="FFFFFF"/>
                </a:solidFill>
                <a:latin typeface="Calibri"/>
                <a:cs typeface="Calibri"/>
              </a:rPr>
              <a:t>Delete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8551781" y="5267274"/>
            <a:ext cx="3196590" cy="3196590"/>
            <a:chOff x="8551781" y="5267274"/>
            <a:chExt cx="3196590" cy="3196590"/>
          </a:xfrm>
        </p:grpSpPr>
        <p:pic>
          <p:nvPicPr>
            <p:cNvPr id="27" name="object 2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1781" y="5267274"/>
              <a:ext cx="3196551" cy="3196551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207803" y="7413523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700041" y="0"/>
                  </a:moveTo>
                  <a:lnTo>
                    <a:pt x="50490" y="0"/>
                  </a:lnTo>
                  <a:lnTo>
                    <a:pt x="30837" y="3967"/>
                  </a:lnTo>
                  <a:lnTo>
                    <a:pt x="14788" y="14788"/>
                  </a:lnTo>
                  <a:lnTo>
                    <a:pt x="3967" y="30837"/>
                  </a:lnTo>
                  <a:lnTo>
                    <a:pt x="0" y="50490"/>
                  </a:lnTo>
                  <a:lnTo>
                    <a:pt x="0" y="252442"/>
                  </a:lnTo>
                  <a:lnTo>
                    <a:pt x="3967" y="272095"/>
                  </a:lnTo>
                  <a:lnTo>
                    <a:pt x="14788" y="288144"/>
                  </a:lnTo>
                  <a:lnTo>
                    <a:pt x="30837" y="298965"/>
                  </a:lnTo>
                  <a:lnTo>
                    <a:pt x="50490" y="302933"/>
                  </a:lnTo>
                  <a:lnTo>
                    <a:pt x="700041" y="302933"/>
                  </a:lnTo>
                  <a:lnTo>
                    <a:pt x="719694" y="298965"/>
                  </a:lnTo>
                  <a:lnTo>
                    <a:pt x="735743" y="288144"/>
                  </a:lnTo>
                  <a:lnTo>
                    <a:pt x="746564" y="272095"/>
                  </a:lnTo>
                  <a:lnTo>
                    <a:pt x="750532" y="252442"/>
                  </a:lnTo>
                  <a:lnTo>
                    <a:pt x="750532" y="50490"/>
                  </a:lnTo>
                  <a:lnTo>
                    <a:pt x="746564" y="30837"/>
                  </a:lnTo>
                  <a:lnTo>
                    <a:pt x="735743" y="14788"/>
                  </a:lnTo>
                  <a:lnTo>
                    <a:pt x="719694" y="3967"/>
                  </a:lnTo>
                  <a:lnTo>
                    <a:pt x="70004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207803" y="7413523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0" y="50490"/>
                  </a:moveTo>
                  <a:lnTo>
                    <a:pt x="3967" y="30837"/>
                  </a:lnTo>
                  <a:lnTo>
                    <a:pt x="14788" y="14788"/>
                  </a:lnTo>
                  <a:lnTo>
                    <a:pt x="30837" y="3967"/>
                  </a:lnTo>
                  <a:lnTo>
                    <a:pt x="50490" y="0"/>
                  </a:lnTo>
                  <a:lnTo>
                    <a:pt x="700043" y="0"/>
                  </a:lnTo>
                  <a:lnTo>
                    <a:pt x="719696" y="3967"/>
                  </a:lnTo>
                  <a:lnTo>
                    <a:pt x="735745" y="14788"/>
                  </a:lnTo>
                  <a:lnTo>
                    <a:pt x="746565" y="30837"/>
                  </a:lnTo>
                  <a:lnTo>
                    <a:pt x="750533" y="50490"/>
                  </a:lnTo>
                  <a:lnTo>
                    <a:pt x="750533" y="252447"/>
                  </a:lnTo>
                  <a:lnTo>
                    <a:pt x="746565" y="272100"/>
                  </a:lnTo>
                  <a:lnTo>
                    <a:pt x="735745" y="288149"/>
                  </a:lnTo>
                  <a:lnTo>
                    <a:pt x="719696" y="298969"/>
                  </a:lnTo>
                  <a:lnTo>
                    <a:pt x="700043" y="302937"/>
                  </a:lnTo>
                  <a:lnTo>
                    <a:pt x="50490" y="302937"/>
                  </a:lnTo>
                  <a:lnTo>
                    <a:pt x="30837" y="298969"/>
                  </a:lnTo>
                  <a:lnTo>
                    <a:pt x="14788" y="288149"/>
                  </a:lnTo>
                  <a:lnTo>
                    <a:pt x="3967" y="272100"/>
                  </a:lnTo>
                  <a:lnTo>
                    <a:pt x="0" y="252447"/>
                  </a:lnTo>
                  <a:lnTo>
                    <a:pt x="0" y="5049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144455" y="7406486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700031" y="0"/>
                  </a:moveTo>
                  <a:lnTo>
                    <a:pt x="50490" y="0"/>
                  </a:lnTo>
                  <a:lnTo>
                    <a:pt x="30837" y="3967"/>
                  </a:lnTo>
                  <a:lnTo>
                    <a:pt x="14788" y="14788"/>
                  </a:lnTo>
                  <a:lnTo>
                    <a:pt x="3967" y="30837"/>
                  </a:lnTo>
                  <a:lnTo>
                    <a:pt x="0" y="50490"/>
                  </a:lnTo>
                  <a:lnTo>
                    <a:pt x="0" y="252453"/>
                  </a:lnTo>
                  <a:lnTo>
                    <a:pt x="3967" y="272105"/>
                  </a:lnTo>
                  <a:lnTo>
                    <a:pt x="14788" y="288154"/>
                  </a:lnTo>
                  <a:lnTo>
                    <a:pt x="30837" y="298975"/>
                  </a:lnTo>
                  <a:lnTo>
                    <a:pt x="50490" y="302943"/>
                  </a:lnTo>
                  <a:lnTo>
                    <a:pt x="700031" y="302943"/>
                  </a:lnTo>
                  <a:lnTo>
                    <a:pt x="719667" y="298975"/>
                  </a:lnTo>
                  <a:lnTo>
                    <a:pt x="735710" y="288154"/>
                  </a:lnTo>
                  <a:lnTo>
                    <a:pt x="746531" y="272105"/>
                  </a:lnTo>
                  <a:lnTo>
                    <a:pt x="750500" y="252453"/>
                  </a:lnTo>
                  <a:lnTo>
                    <a:pt x="750500" y="50490"/>
                  </a:lnTo>
                  <a:lnTo>
                    <a:pt x="746531" y="30837"/>
                  </a:lnTo>
                  <a:lnTo>
                    <a:pt x="735710" y="14788"/>
                  </a:lnTo>
                  <a:lnTo>
                    <a:pt x="719667" y="3967"/>
                  </a:lnTo>
                  <a:lnTo>
                    <a:pt x="700031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0144455" y="7406486"/>
              <a:ext cx="750570" cy="303530"/>
            </a:xfrm>
            <a:custGeom>
              <a:avLst/>
              <a:gdLst/>
              <a:ahLst/>
              <a:cxnLst/>
              <a:rect l="l" t="t" r="r" b="b"/>
              <a:pathLst>
                <a:path w="750570" h="303529">
                  <a:moveTo>
                    <a:pt x="0" y="50490"/>
                  </a:moveTo>
                  <a:lnTo>
                    <a:pt x="3967" y="30837"/>
                  </a:lnTo>
                  <a:lnTo>
                    <a:pt x="14788" y="14788"/>
                  </a:lnTo>
                  <a:lnTo>
                    <a:pt x="30837" y="3967"/>
                  </a:lnTo>
                  <a:lnTo>
                    <a:pt x="50490" y="0"/>
                  </a:lnTo>
                  <a:lnTo>
                    <a:pt x="700043" y="0"/>
                  </a:lnTo>
                  <a:lnTo>
                    <a:pt x="719696" y="3967"/>
                  </a:lnTo>
                  <a:lnTo>
                    <a:pt x="735745" y="14788"/>
                  </a:lnTo>
                  <a:lnTo>
                    <a:pt x="746565" y="30837"/>
                  </a:lnTo>
                  <a:lnTo>
                    <a:pt x="750533" y="50490"/>
                  </a:lnTo>
                  <a:lnTo>
                    <a:pt x="750533" y="252447"/>
                  </a:lnTo>
                  <a:lnTo>
                    <a:pt x="746565" y="272100"/>
                  </a:lnTo>
                  <a:lnTo>
                    <a:pt x="735745" y="288149"/>
                  </a:lnTo>
                  <a:lnTo>
                    <a:pt x="719696" y="298969"/>
                  </a:lnTo>
                  <a:lnTo>
                    <a:pt x="700043" y="302937"/>
                  </a:lnTo>
                  <a:lnTo>
                    <a:pt x="50490" y="302937"/>
                  </a:lnTo>
                  <a:lnTo>
                    <a:pt x="30837" y="298969"/>
                  </a:lnTo>
                  <a:lnTo>
                    <a:pt x="14788" y="288149"/>
                  </a:lnTo>
                  <a:lnTo>
                    <a:pt x="3967" y="272100"/>
                  </a:lnTo>
                  <a:lnTo>
                    <a:pt x="0" y="252447"/>
                  </a:lnTo>
                  <a:lnTo>
                    <a:pt x="0" y="5049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9108875" y="6435690"/>
            <a:ext cx="1956435" cy="1244600"/>
          </a:xfrm>
          <a:prstGeom prst="rect">
            <a:avLst/>
          </a:prstGeom>
        </p:spPr>
        <p:txBody>
          <a:bodyPr wrap="square" lIns="0" tIns="117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dirty="0" sz="1450" spc="-10" b="1">
                <a:latin typeface="Calibri"/>
                <a:cs typeface="Calibri"/>
              </a:rPr>
              <a:t>Confirmation</a:t>
            </a:r>
            <a:endParaRPr sz="1450">
              <a:latin typeface="Calibri"/>
              <a:cs typeface="Calibri"/>
            </a:endParaRPr>
          </a:p>
          <a:p>
            <a:pPr marL="23495" marR="5080">
              <a:lnSpc>
                <a:spcPct val="100000"/>
              </a:lnSpc>
              <a:spcBef>
                <a:spcPts val="830"/>
              </a:spcBef>
            </a:pPr>
            <a:r>
              <a:rPr dirty="0" sz="1450">
                <a:latin typeface="Calibri"/>
                <a:cs typeface="Calibri"/>
              </a:rPr>
              <a:t>Are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you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sure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you</a:t>
            </a:r>
            <a:r>
              <a:rPr dirty="0" sz="1450" spc="30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want</a:t>
            </a:r>
            <a:r>
              <a:rPr dirty="0" sz="1450" spc="25">
                <a:latin typeface="Calibri"/>
                <a:cs typeface="Calibri"/>
              </a:rPr>
              <a:t> </a:t>
            </a:r>
            <a:r>
              <a:rPr dirty="0" sz="1450" spc="-25">
                <a:latin typeface="Calibri"/>
                <a:cs typeface="Calibri"/>
              </a:rPr>
              <a:t>to </a:t>
            </a:r>
            <a:r>
              <a:rPr dirty="0" sz="1450">
                <a:latin typeface="Calibri"/>
                <a:cs typeface="Calibri"/>
              </a:rPr>
              <a:t>delete</a:t>
            </a:r>
            <a:r>
              <a:rPr dirty="0" sz="1450" spc="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the</a:t>
            </a:r>
            <a:r>
              <a:rPr dirty="0" sz="1450" spc="45">
                <a:latin typeface="Calibri"/>
                <a:cs typeface="Calibri"/>
              </a:rPr>
              <a:t> </a:t>
            </a:r>
            <a:r>
              <a:rPr dirty="0" sz="1450">
                <a:latin typeface="Calibri"/>
                <a:cs typeface="Calibri"/>
              </a:rPr>
              <a:t>user</a:t>
            </a:r>
            <a:r>
              <a:rPr dirty="0" sz="1450" spc="35">
                <a:latin typeface="Calibri"/>
                <a:cs typeface="Calibri"/>
              </a:rPr>
              <a:t> </a:t>
            </a:r>
            <a:r>
              <a:rPr dirty="0" sz="1450" spc="-10">
                <a:latin typeface="Calibri"/>
                <a:cs typeface="Calibri"/>
              </a:rPr>
              <a:t>Carlos?</a:t>
            </a:r>
            <a:endParaRPr sz="1450">
              <a:latin typeface="Calibri"/>
              <a:cs typeface="Calibri"/>
            </a:endParaRPr>
          </a:p>
          <a:p>
            <a:pPr marL="351155">
              <a:lnSpc>
                <a:spcPct val="100000"/>
              </a:lnSpc>
              <a:spcBef>
                <a:spcPts val="975"/>
              </a:spcBef>
              <a:tabLst>
                <a:tab pos="1299845" algn="l"/>
              </a:tabLst>
            </a:pPr>
            <a:r>
              <a:rPr dirty="0" sz="1450" spc="-25">
                <a:solidFill>
                  <a:srgbClr val="FFFFFF"/>
                </a:solidFill>
                <a:latin typeface="Calibri"/>
                <a:cs typeface="Calibri"/>
              </a:rPr>
              <a:t>Yes</a:t>
            </a: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dirty="0" baseline="1915" sz="2175" spc="-37">
                <a:solidFill>
                  <a:srgbClr val="FFFFFF"/>
                </a:solidFill>
                <a:latin typeface="Calibri"/>
                <a:cs typeface="Calibri"/>
              </a:rPr>
              <a:t>No</a:t>
            </a:r>
            <a:endParaRPr baseline="1915" sz="2175">
              <a:latin typeface="Calibri"/>
              <a:cs typeface="Calibri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17583" y="5337638"/>
            <a:ext cx="3196551" cy="3199064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14612822" y="6588983"/>
            <a:ext cx="1357630" cy="4730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35"/>
              </a:spcBef>
            </a:pPr>
            <a:r>
              <a:rPr dirty="0" sz="1450" b="1">
                <a:latin typeface="Calibri"/>
                <a:cs typeface="Calibri"/>
              </a:rPr>
              <a:t>User</a:t>
            </a:r>
            <a:r>
              <a:rPr dirty="0" sz="1450" spc="45" b="1">
                <a:latin typeface="Calibri"/>
                <a:cs typeface="Calibri"/>
              </a:rPr>
              <a:t> </a:t>
            </a:r>
            <a:r>
              <a:rPr dirty="0" sz="1450" spc="-10" b="1">
                <a:latin typeface="Calibri"/>
                <a:cs typeface="Calibri"/>
              </a:rPr>
              <a:t>Successfully Deleted.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177248" y="6324280"/>
            <a:ext cx="10306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latin typeface="Courier New"/>
                <a:cs typeface="Courier New"/>
              </a:rPr>
              <a:t>/confirm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12802826" y="6289097"/>
            <a:ext cx="90551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latin typeface="Courier New"/>
                <a:cs typeface="Courier New"/>
              </a:rPr>
              <a:t>/delete</a:t>
            </a:r>
            <a:endParaRPr sz="1650">
              <a:latin typeface="Courier New"/>
              <a:cs typeface="Courier New"/>
            </a:endParaRPr>
          </a:p>
        </p:txBody>
      </p:sp>
      <p:grpSp>
        <p:nvGrpSpPr>
          <p:cNvPr id="37" name="object 37" descr=""/>
          <p:cNvGrpSpPr/>
          <p:nvPr/>
        </p:nvGrpSpPr>
        <p:grpSpPr>
          <a:xfrm>
            <a:off x="4652315" y="7053879"/>
            <a:ext cx="8509000" cy="2580640"/>
            <a:chOff x="4652315" y="7053879"/>
            <a:chExt cx="8509000" cy="2580640"/>
          </a:xfrm>
        </p:grpSpPr>
        <p:sp>
          <p:nvSpPr>
            <p:cNvPr id="38" name="object 38" descr=""/>
            <p:cNvSpPr/>
            <p:nvPr/>
          </p:nvSpPr>
          <p:spPr>
            <a:xfrm>
              <a:off x="4684370" y="7906544"/>
              <a:ext cx="0" cy="1696720"/>
            </a:xfrm>
            <a:custGeom>
              <a:avLst/>
              <a:gdLst/>
              <a:ahLst/>
              <a:cxnLst/>
              <a:rect l="l" t="t" r="r" b="b"/>
              <a:pathLst>
                <a:path w="0" h="1696720">
                  <a:moveTo>
                    <a:pt x="0" y="0"/>
                  </a:moveTo>
                  <a:lnTo>
                    <a:pt x="0" y="1696284"/>
                  </a:lnTo>
                </a:path>
              </a:pathLst>
            </a:custGeom>
            <a:ln w="628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4652315" y="9602828"/>
              <a:ext cx="8415020" cy="0"/>
            </a:xfrm>
            <a:custGeom>
              <a:avLst/>
              <a:gdLst/>
              <a:ahLst/>
              <a:cxnLst/>
              <a:rect l="l" t="t" r="r" b="b"/>
              <a:pathLst>
                <a:path w="8415019" h="0">
                  <a:moveTo>
                    <a:pt x="8414721" y="0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12972798" y="7053879"/>
              <a:ext cx="188595" cy="2549525"/>
            </a:xfrm>
            <a:custGeom>
              <a:avLst/>
              <a:gdLst/>
              <a:ahLst/>
              <a:cxnLst/>
              <a:rect l="l" t="t" r="r" b="b"/>
              <a:pathLst>
                <a:path w="188594" h="2549525">
                  <a:moveTo>
                    <a:pt x="125650" y="157063"/>
                  </a:moveTo>
                  <a:lnTo>
                    <a:pt x="62825" y="157063"/>
                  </a:lnTo>
                  <a:lnTo>
                    <a:pt x="62825" y="2548948"/>
                  </a:lnTo>
                  <a:lnTo>
                    <a:pt x="125650" y="2548948"/>
                  </a:lnTo>
                  <a:lnTo>
                    <a:pt x="125650" y="157063"/>
                  </a:lnTo>
                  <a:close/>
                </a:path>
                <a:path w="188594" h="2549525">
                  <a:moveTo>
                    <a:pt x="94237" y="0"/>
                  </a:moveTo>
                  <a:lnTo>
                    <a:pt x="0" y="188475"/>
                  </a:lnTo>
                  <a:lnTo>
                    <a:pt x="62825" y="188475"/>
                  </a:lnTo>
                  <a:lnTo>
                    <a:pt x="62825" y="157063"/>
                  </a:lnTo>
                  <a:lnTo>
                    <a:pt x="172769" y="157063"/>
                  </a:lnTo>
                  <a:lnTo>
                    <a:pt x="94237" y="0"/>
                  </a:lnTo>
                  <a:close/>
                </a:path>
                <a:path w="188594" h="2549525">
                  <a:moveTo>
                    <a:pt x="172769" y="157063"/>
                  </a:moveTo>
                  <a:lnTo>
                    <a:pt x="125650" y="157063"/>
                  </a:lnTo>
                  <a:lnTo>
                    <a:pt x="125650" y="188475"/>
                  </a:lnTo>
                  <a:lnTo>
                    <a:pt x="188475" y="188475"/>
                  </a:lnTo>
                  <a:lnTo>
                    <a:pt x="172769" y="15706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Other</a:t>
            </a:r>
            <a:r>
              <a:rPr dirty="0" spc="-150"/>
              <a:t> </a:t>
            </a:r>
            <a:r>
              <a:rPr dirty="0"/>
              <a:t>Access</a:t>
            </a:r>
            <a:r>
              <a:rPr dirty="0" spc="-145"/>
              <a:t> </a:t>
            </a:r>
            <a:r>
              <a:rPr dirty="0"/>
              <a:t>Control</a:t>
            </a:r>
            <a:r>
              <a:rPr dirty="0" spc="-140"/>
              <a:t> </a:t>
            </a:r>
            <a:r>
              <a:rPr dirty="0" spc="-10"/>
              <a:t>Examples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284303" y="10674305"/>
            <a:ext cx="3657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898989"/>
                </a:solidFill>
                <a:latin typeface="Calibri"/>
                <a:cs typeface="Calibri"/>
              </a:rPr>
              <a:t>15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77104" y="2661982"/>
            <a:ext cx="16988155" cy="59035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90525" marR="1003300" indent="-37846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Bypassing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checks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by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modifying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35">
                <a:solidFill>
                  <a:srgbClr val="0E2C4B"/>
                </a:solidFill>
                <a:latin typeface="Calibri"/>
                <a:cs typeface="Calibri"/>
              </a:rPr>
              <a:t>parameters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in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URL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or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HTML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page.</a:t>
            </a:r>
            <a:endParaRPr sz="4250">
              <a:latin typeface="Calibri"/>
              <a:cs typeface="Calibri"/>
            </a:endParaRPr>
          </a:p>
          <a:p>
            <a:pPr marL="390525" marR="1589405" indent="-378460">
              <a:lnSpc>
                <a:spcPts val="5180"/>
              </a:lnSpc>
              <a:spcBef>
                <a:spcPts val="135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Accessing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API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with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missing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controls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10">
                <a:solidFill>
                  <a:srgbClr val="0E2C4B"/>
                </a:solidFill>
                <a:latin typeface="Calibri"/>
                <a:cs typeface="Calibri"/>
              </a:rPr>
              <a:t>P</a:t>
            </a:r>
            <a:r>
              <a:rPr dirty="0" sz="4250" spc="5">
                <a:solidFill>
                  <a:srgbClr val="0E2C4B"/>
                </a:solidFill>
                <a:latin typeface="Calibri"/>
                <a:cs typeface="Calibri"/>
              </a:rPr>
              <a:t>O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4250" spc="-890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4250" spc="10">
                <a:solidFill>
                  <a:srgbClr val="0E2C4B"/>
                </a:solidFill>
                <a:latin typeface="Calibri"/>
                <a:cs typeface="Calibri"/>
              </a:rPr>
              <a:t>,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PUT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and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DELETE</a:t>
            </a:r>
            <a:r>
              <a:rPr dirty="0" sz="4250" spc="-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methods.</a:t>
            </a:r>
            <a:endParaRPr sz="4250">
              <a:latin typeface="Calibri"/>
              <a:cs typeface="Calibri"/>
            </a:endParaRPr>
          </a:p>
          <a:p>
            <a:pPr marL="391160" indent="-378460">
              <a:lnSpc>
                <a:spcPts val="4945"/>
              </a:lnSpc>
              <a:buFont typeface="Arial"/>
              <a:buChar char="•"/>
              <a:tabLst>
                <a:tab pos="391160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Manipulating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metadata,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such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as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replaying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or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tampering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with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JSON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Web</a:t>
            </a:r>
            <a:endParaRPr sz="4250">
              <a:latin typeface="Calibri"/>
              <a:cs typeface="Calibri"/>
            </a:endParaRPr>
          </a:p>
          <a:p>
            <a:pPr marL="391795">
              <a:lnSpc>
                <a:spcPct val="100000"/>
              </a:lnSpc>
              <a:spcBef>
                <a:spcPts val="85"/>
              </a:spcBef>
            </a:pPr>
            <a:r>
              <a:rPr dirty="0" sz="4250" spc="-765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4250" spc="10">
                <a:solidFill>
                  <a:srgbClr val="0E2C4B"/>
                </a:solidFill>
                <a:latin typeface="Calibri"/>
                <a:cs typeface="Calibri"/>
              </a:rPr>
              <a:t>o</a:t>
            </a:r>
            <a:r>
              <a:rPr dirty="0" sz="4250" spc="-270">
                <a:solidFill>
                  <a:srgbClr val="0E2C4B"/>
                </a:solidFill>
                <a:latin typeface="Calibri"/>
                <a:cs typeface="Calibri"/>
              </a:rPr>
              <a:t>k</a:t>
            </a:r>
            <a:r>
              <a:rPr dirty="0" sz="4250" spc="15">
                <a:solidFill>
                  <a:srgbClr val="0E2C4B"/>
                </a:solidFill>
                <a:latin typeface="Calibri"/>
                <a:cs typeface="Calibri"/>
              </a:rPr>
              <a:t>ens</a:t>
            </a:r>
            <a:r>
              <a:rPr dirty="0" sz="4250" spc="-3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25">
                <a:solidFill>
                  <a:srgbClr val="0E2C4B"/>
                </a:solidFill>
                <a:latin typeface="Calibri"/>
                <a:cs typeface="Calibri"/>
              </a:rPr>
              <a:t>(</a:t>
            </a:r>
            <a:r>
              <a:rPr dirty="0" sz="4250" spc="30">
                <a:solidFill>
                  <a:srgbClr val="0E2C4B"/>
                </a:solidFill>
                <a:latin typeface="Calibri"/>
                <a:cs typeface="Calibri"/>
              </a:rPr>
              <a:t>J</a:t>
            </a:r>
            <a:r>
              <a:rPr dirty="0" sz="4250" spc="25">
                <a:solidFill>
                  <a:srgbClr val="0E2C4B"/>
                </a:solidFill>
                <a:latin typeface="Calibri"/>
                <a:cs typeface="Calibri"/>
              </a:rPr>
              <a:t>W</a:t>
            </a:r>
            <a:r>
              <a:rPr dirty="0" sz="4250" spc="-625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4250" spc="30">
                <a:solidFill>
                  <a:srgbClr val="0E2C4B"/>
                </a:solidFill>
                <a:latin typeface="Calibri"/>
                <a:cs typeface="Calibri"/>
              </a:rPr>
              <a:t>s)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or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cookie.</a:t>
            </a:r>
            <a:endParaRPr sz="4250">
              <a:latin typeface="Calibri"/>
              <a:cs typeface="Calibri"/>
            </a:endParaRPr>
          </a:p>
          <a:p>
            <a:pPr marL="390525" marR="5080" indent="-378460">
              <a:lnSpc>
                <a:spcPts val="5120"/>
              </a:lnSpc>
              <a:spcBef>
                <a:spcPts val="160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Exploiting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CORS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misconfiguration</a:t>
            </a:r>
            <a:r>
              <a:rPr dirty="0" sz="425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that</a:t>
            </a:r>
            <a:r>
              <a:rPr dirty="0" sz="4250" spc="-9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allow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API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from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unauthorized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/ 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untrusted</a:t>
            </a:r>
            <a:r>
              <a:rPr dirty="0" sz="4250" spc="-2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origins.</a:t>
            </a:r>
            <a:endParaRPr sz="4250">
              <a:latin typeface="Calibri"/>
              <a:cs typeface="Calibri"/>
            </a:endParaRPr>
          </a:p>
          <a:p>
            <a:pPr marL="391160" indent="-378460">
              <a:lnSpc>
                <a:spcPts val="5015"/>
              </a:lnSpc>
              <a:buFont typeface="Arial"/>
              <a:buChar char="•"/>
              <a:tabLst>
                <a:tab pos="391160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Force</a:t>
            </a:r>
            <a:r>
              <a:rPr dirty="0" sz="4250" spc="-1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browsing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1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authenticated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pages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as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an</a:t>
            </a:r>
            <a:r>
              <a:rPr dirty="0" sz="4250" spc="-11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unauthenticated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155">
                <a:solidFill>
                  <a:srgbClr val="0E2C4B"/>
                </a:solidFill>
                <a:latin typeface="Calibri"/>
                <a:cs typeface="Calibri"/>
              </a:rPr>
              <a:t>use</a:t>
            </a:r>
            <a:r>
              <a:rPr dirty="0" sz="4250" spc="-730">
                <a:solidFill>
                  <a:srgbClr val="0E2C4B"/>
                </a:solidFill>
                <a:latin typeface="Calibri"/>
                <a:cs typeface="Calibri"/>
              </a:rPr>
              <a:t>r</a:t>
            </a:r>
            <a:r>
              <a:rPr dirty="0" sz="4250" spc="155">
                <a:solidFill>
                  <a:srgbClr val="0E2C4B"/>
                </a:solidFill>
                <a:latin typeface="Calibri"/>
                <a:cs typeface="Calibri"/>
              </a:rPr>
              <a:t>.</a:t>
            </a:r>
            <a:endParaRPr sz="4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Spot</a:t>
            </a:r>
            <a:r>
              <a:rPr dirty="0" spc="5"/>
              <a:t> </a:t>
            </a:r>
            <a:r>
              <a:rPr dirty="0"/>
              <a:t>the</a:t>
            </a:r>
            <a:r>
              <a:rPr dirty="0" spc="15"/>
              <a:t> </a:t>
            </a:r>
            <a:r>
              <a:rPr dirty="0" spc="-40"/>
              <a:t>Vulnerability?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22145" y="6784580"/>
            <a:ext cx="15947390" cy="36563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2725" marR="5080">
              <a:lnSpc>
                <a:spcPct val="116100"/>
              </a:lnSpc>
              <a:spcBef>
                <a:spcPts val="100"/>
              </a:spcBef>
            </a:pPr>
            <a:r>
              <a:rPr dirty="0" sz="3550" spc="-20">
                <a:solidFill>
                  <a:srgbClr val="F36825"/>
                </a:solidFill>
                <a:latin typeface="Calibri"/>
                <a:cs typeface="Calibri"/>
              </a:rPr>
              <a:t>Answer:</a:t>
            </a:r>
            <a:r>
              <a:rPr dirty="0" sz="3550" spc="-10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No</a:t>
            </a:r>
            <a:r>
              <a:rPr dirty="0" sz="3550" spc="-95">
                <a:latin typeface="Calibri"/>
                <a:cs typeface="Calibri"/>
              </a:rPr>
              <a:t> </a:t>
            </a:r>
            <a:r>
              <a:rPr dirty="0" sz="3550" spc="-30">
                <a:latin typeface="Calibri"/>
                <a:cs typeface="Calibri"/>
              </a:rPr>
              <a:t>verification</a:t>
            </a:r>
            <a:r>
              <a:rPr dirty="0" sz="3550" spc="-10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is</a:t>
            </a:r>
            <a:r>
              <a:rPr dirty="0" sz="3550" spc="-100">
                <a:latin typeface="Calibri"/>
                <a:cs typeface="Calibri"/>
              </a:rPr>
              <a:t> </a:t>
            </a:r>
            <a:r>
              <a:rPr dirty="0" sz="3550" spc="-30">
                <a:latin typeface="Calibri"/>
                <a:cs typeface="Calibri"/>
              </a:rPr>
              <a:t>performed</a:t>
            </a:r>
            <a:r>
              <a:rPr dirty="0" sz="3550" spc="-10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on</a:t>
            </a:r>
            <a:r>
              <a:rPr dirty="0" sz="3550" spc="-10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line</a:t>
            </a:r>
            <a:r>
              <a:rPr dirty="0" sz="3550" spc="-95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8</a:t>
            </a:r>
            <a:r>
              <a:rPr dirty="0" sz="3550" spc="-10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to</a:t>
            </a:r>
            <a:r>
              <a:rPr dirty="0" sz="3550" spc="-95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see</a:t>
            </a:r>
            <a:r>
              <a:rPr dirty="0" sz="3550" spc="-10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if</a:t>
            </a:r>
            <a:r>
              <a:rPr dirty="0" sz="3550" spc="-9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the</a:t>
            </a:r>
            <a:r>
              <a:rPr dirty="0" sz="3550" spc="-95">
                <a:latin typeface="Calibri"/>
                <a:cs typeface="Calibri"/>
              </a:rPr>
              <a:t> </a:t>
            </a:r>
            <a:r>
              <a:rPr dirty="0" sz="3550" spc="-10">
                <a:latin typeface="Calibri"/>
                <a:cs typeface="Calibri"/>
              </a:rPr>
              <a:t>order</a:t>
            </a:r>
            <a:r>
              <a:rPr dirty="0" sz="3550" spc="-95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has</a:t>
            </a:r>
            <a:r>
              <a:rPr dirty="0" sz="3550" spc="-10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been</a:t>
            </a:r>
            <a:r>
              <a:rPr dirty="0" sz="3550" spc="-10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made</a:t>
            </a:r>
            <a:r>
              <a:rPr dirty="0" sz="3550" spc="-95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by</a:t>
            </a:r>
            <a:r>
              <a:rPr dirty="0" sz="3550" spc="-100">
                <a:latin typeface="Calibri"/>
                <a:cs typeface="Calibri"/>
              </a:rPr>
              <a:t> </a:t>
            </a:r>
            <a:r>
              <a:rPr dirty="0" sz="3550" spc="-25">
                <a:latin typeface="Calibri"/>
                <a:cs typeface="Calibri"/>
              </a:rPr>
              <a:t>the </a:t>
            </a:r>
            <a:r>
              <a:rPr dirty="0" sz="3550" spc="-30">
                <a:latin typeface="Calibri"/>
                <a:cs typeface="Calibri"/>
              </a:rPr>
              <a:t>currently</a:t>
            </a:r>
            <a:r>
              <a:rPr dirty="0" sz="3550" spc="-60">
                <a:latin typeface="Calibri"/>
                <a:cs typeface="Calibri"/>
              </a:rPr>
              <a:t> </a:t>
            </a:r>
            <a:r>
              <a:rPr dirty="0" sz="3550" spc="-30">
                <a:latin typeface="Calibri"/>
                <a:cs typeface="Calibri"/>
              </a:rPr>
              <a:t>logged-</a:t>
            </a:r>
            <a:r>
              <a:rPr dirty="0" sz="3550">
                <a:latin typeface="Calibri"/>
                <a:cs typeface="Calibri"/>
              </a:rPr>
              <a:t>in</a:t>
            </a:r>
            <a:r>
              <a:rPr dirty="0" sz="3550" spc="-55">
                <a:latin typeface="Calibri"/>
                <a:cs typeface="Calibri"/>
              </a:rPr>
              <a:t> </a:t>
            </a:r>
            <a:r>
              <a:rPr dirty="0" sz="3550" spc="120">
                <a:latin typeface="Calibri"/>
                <a:cs typeface="Calibri"/>
              </a:rPr>
              <a:t>u</a:t>
            </a:r>
            <a:r>
              <a:rPr dirty="0" sz="3550" spc="114">
                <a:latin typeface="Calibri"/>
                <a:cs typeface="Calibri"/>
              </a:rPr>
              <a:t>s</a:t>
            </a:r>
            <a:r>
              <a:rPr dirty="0" sz="3550" spc="125">
                <a:latin typeface="Calibri"/>
                <a:cs typeface="Calibri"/>
              </a:rPr>
              <a:t>e</a:t>
            </a:r>
            <a:r>
              <a:rPr dirty="0" sz="3550" spc="-605">
                <a:latin typeface="Calibri"/>
                <a:cs typeface="Calibri"/>
              </a:rPr>
              <a:t>r</a:t>
            </a:r>
            <a:r>
              <a:rPr dirty="0" sz="3550" spc="140">
                <a:latin typeface="Calibri"/>
                <a:cs typeface="Calibri"/>
              </a:rPr>
              <a:t>.</a:t>
            </a:r>
            <a:endParaRPr sz="3550">
              <a:latin typeface="Calibri"/>
              <a:cs typeface="Calibri"/>
            </a:endParaRPr>
          </a:p>
          <a:p>
            <a:pPr marL="212725">
              <a:lnSpc>
                <a:spcPct val="100000"/>
              </a:lnSpc>
              <a:spcBef>
                <a:spcPts val="2410"/>
              </a:spcBef>
            </a:pPr>
            <a:r>
              <a:rPr dirty="0" sz="3550">
                <a:latin typeface="Calibri"/>
                <a:cs typeface="Calibri"/>
              </a:rPr>
              <a:t>How</a:t>
            </a:r>
            <a:r>
              <a:rPr dirty="0" sz="3550" spc="-13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do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you</a:t>
            </a:r>
            <a:r>
              <a:rPr dirty="0" sz="3550" spc="-114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fix</a:t>
            </a:r>
            <a:r>
              <a:rPr dirty="0" sz="3550" spc="-105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this</a:t>
            </a:r>
            <a:r>
              <a:rPr dirty="0" sz="3550" spc="-114">
                <a:latin typeface="Calibri"/>
                <a:cs typeface="Calibri"/>
              </a:rPr>
              <a:t> </a:t>
            </a:r>
            <a:r>
              <a:rPr dirty="0" sz="3550" spc="-10">
                <a:latin typeface="Calibri"/>
                <a:cs typeface="Calibri"/>
              </a:rPr>
              <a:t>code?</a:t>
            </a:r>
            <a:endParaRPr sz="3550">
              <a:latin typeface="Calibri"/>
              <a:cs typeface="Calibri"/>
            </a:endParaRPr>
          </a:p>
          <a:p>
            <a:pPr marL="212725">
              <a:lnSpc>
                <a:spcPct val="100000"/>
              </a:lnSpc>
              <a:spcBef>
                <a:spcPts val="2070"/>
              </a:spcBef>
            </a:pPr>
            <a:r>
              <a:rPr dirty="0" sz="3550" spc="-20">
                <a:solidFill>
                  <a:srgbClr val="F36825"/>
                </a:solidFill>
                <a:latin typeface="Calibri"/>
                <a:cs typeface="Calibri"/>
              </a:rPr>
              <a:t>Answer:</a:t>
            </a:r>
            <a:r>
              <a:rPr dirty="0" sz="3550" spc="-11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3550" spc="-20">
                <a:latin typeface="Calibri"/>
                <a:cs typeface="Calibri"/>
              </a:rPr>
              <a:t>Ensure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the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object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id</a:t>
            </a:r>
            <a:r>
              <a:rPr dirty="0" sz="3550" spc="-114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of</a:t>
            </a:r>
            <a:r>
              <a:rPr dirty="0" sz="3550" spc="-105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the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 spc="-10">
                <a:latin typeface="Calibri"/>
                <a:cs typeface="Calibri"/>
              </a:rPr>
              <a:t>order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belongs</a:t>
            </a:r>
            <a:r>
              <a:rPr dirty="0" sz="3550" spc="-114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to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the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user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 spc="-10">
                <a:latin typeface="Calibri"/>
                <a:cs typeface="Calibri"/>
              </a:rPr>
              <a:t>making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>
                <a:latin typeface="Calibri"/>
                <a:cs typeface="Calibri"/>
              </a:rPr>
              <a:t>the</a:t>
            </a:r>
            <a:r>
              <a:rPr dirty="0" sz="3550" spc="-110">
                <a:latin typeface="Calibri"/>
                <a:cs typeface="Calibri"/>
              </a:rPr>
              <a:t> </a:t>
            </a:r>
            <a:r>
              <a:rPr dirty="0" sz="3550" spc="-10">
                <a:latin typeface="Calibri"/>
                <a:cs typeface="Calibri"/>
              </a:rPr>
              <a:t>request.</a:t>
            </a:r>
            <a:endParaRPr sz="3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45"/>
              </a:spcBef>
            </a:pPr>
            <a:r>
              <a:rPr dirty="0" sz="1700">
                <a:solidFill>
                  <a:srgbClr val="0E2C4B"/>
                </a:solidFill>
                <a:latin typeface="Calibri"/>
                <a:cs typeface="Calibri"/>
              </a:rPr>
              <a:t>Code</a:t>
            </a:r>
            <a:r>
              <a:rPr dirty="0" sz="1700" spc="2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E2C4B"/>
                </a:solidFill>
                <a:latin typeface="Calibri"/>
                <a:cs typeface="Calibri"/>
              </a:rPr>
              <a:t>Source:</a:t>
            </a:r>
            <a:r>
              <a:rPr dirty="0" sz="1700" spc="2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E2C4B"/>
                </a:solidFill>
                <a:latin typeface="Calibri"/>
                <a:cs typeface="Calibri"/>
              </a:rPr>
              <a:t>:</a:t>
            </a:r>
            <a:r>
              <a:rPr dirty="0" sz="1700" spc="2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E2C4B"/>
                </a:solidFill>
                <a:latin typeface="Calibri"/>
                <a:cs typeface="Calibri"/>
              </a:rPr>
              <a:t>https://</a:t>
            </a:r>
            <a:r>
              <a:rPr dirty="0" sz="1700">
                <a:solidFill>
                  <a:srgbClr val="0E2C4B"/>
                </a:solidFill>
                <a:latin typeface="Calibri"/>
                <a:cs typeface="Calibri"/>
                <a:hlinkClick r:id="rId2"/>
              </a:rPr>
              <a:t>www.securecodewarrior.com/blog</a:t>
            </a:r>
            <a:r>
              <a:rPr dirty="0" sz="1700">
                <a:solidFill>
                  <a:srgbClr val="0E2C4B"/>
                </a:solidFill>
                <a:latin typeface="Calibri"/>
                <a:cs typeface="Calibri"/>
              </a:rPr>
              <a:t>/coders-conquer-security-owasp-top-10-api-series-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broken-object-</a:t>
            </a:r>
            <a:r>
              <a:rPr dirty="0" sz="1700">
                <a:solidFill>
                  <a:srgbClr val="0E2C4B"/>
                </a:solidFill>
                <a:latin typeface="Calibri"/>
                <a:cs typeface="Calibri"/>
              </a:rPr>
              <a:t>level-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authorization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34845" y="2316725"/>
            <a:ext cx="17293590" cy="4263390"/>
          </a:xfrm>
          <a:prstGeom prst="rect">
            <a:avLst/>
          </a:prstGeom>
          <a:solidFill>
            <a:srgbClr val="F2F2F2"/>
          </a:solidFill>
          <a:ln w="7853">
            <a:solidFill>
              <a:srgbClr val="000000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388620" indent="-313690">
              <a:lnSpc>
                <a:spcPct val="100000"/>
              </a:lnSpc>
              <a:spcBef>
                <a:spcPts val="240"/>
              </a:spcBef>
              <a:buClr>
                <a:srgbClr val="7F7F7F"/>
              </a:buClr>
              <a:buAutoNum type="arabicPlain"/>
              <a:tabLst>
                <a:tab pos="388620" algn="l"/>
              </a:tabLst>
            </a:pPr>
            <a:r>
              <a:rPr dirty="0" sz="2450">
                <a:latin typeface="SimSun-ExtB"/>
                <a:cs typeface="SimSun-ExtB"/>
              </a:rPr>
              <a:t>public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boolean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deleteOrder(Long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id)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 spc="-50">
                <a:latin typeface="SimSun-ExtB"/>
                <a:cs typeface="SimSun-ExtB"/>
              </a:rPr>
              <a:t>{</a:t>
            </a:r>
            <a:endParaRPr sz="2450">
              <a:latin typeface="SimSun-ExtB"/>
              <a:cs typeface="SimSun-ExtB"/>
            </a:endParaRPr>
          </a:p>
          <a:p>
            <a:pPr marL="828675" indent="-753745">
              <a:lnSpc>
                <a:spcPct val="100000"/>
              </a:lnSpc>
              <a:spcBef>
                <a:spcPts val="30"/>
              </a:spcBef>
              <a:buClr>
                <a:srgbClr val="7F7F7F"/>
              </a:buClr>
              <a:buAutoNum type="arabicPlain"/>
              <a:tabLst>
                <a:tab pos="828675" algn="l"/>
              </a:tabLst>
            </a:pPr>
            <a:r>
              <a:rPr dirty="0" sz="2450">
                <a:latin typeface="SimSun-ExtB"/>
                <a:cs typeface="SimSun-ExtB"/>
              </a:rPr>
              <a:t>Order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order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=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 spc="-10">
                <a:latin typeface="SimSun-ExtB"/>
                <a:cs typeface="SimSun-ExtB"/>
              </a:rPr>
              <a:t>orderRepository.getOne(id);</a:t>
            </a:r>
            <a:endParaRPr sz="2450">
              <a:latin typeface="SimSun-ExtB"/>
              <a:cs typeface="SimSun-ExtB"/>
            </a:endParaRPr>
          </a:p>
          <a:p>
            <a:pPr marL="828675" indent="-753745">
              <a:lnSpc>
                <a:spcPct val="100000"/>
              </a:lnSpc>
              <a:spcBef>
                <a:spcPts val="30"/>
              </a:spcBef>
              <a:buClr>
                <a:srgbClr val="7F7F7F"/>
              </a:buClr>
              <a:buAutoNum type="arabicPlain"/>
              <a:tabLst>
                <a:tab pos="828675" algn="l"/>
              </a:tabLst>
            </a:pPr>
            <a:r>
              <a:rPr dirty="0" sz="2450">
                <a:latin typeface="SimSun-ExtB"/>
                <a:cs typeface="SimSun-ExtB"/>
              </a:rPr>
              <a:t>if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(order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==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null)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 spc="-50">
                <a:latin typeface="SimSun-ExtB"/>
                <a:cs typeface="SimSun-ExtB"/>
              </a:rPr>
              <a:t>{</a:t>
            </a:r>
            <a:endParaRPr sz="2450">
              <a:latin typeface="SimSun-ExtB"/>
              <a:cs typeface="SimSun-ExtB"/>
            </a:endParaRPr>
          </a:p>
          <a:p>
            <a:pPr marL="1205865" indent="-1130935">
              <a:lnSpc>
                <a:spcPct val="100000"/>
              </a:lnSpc>
              <a:spcBef>
                <a:spcPts val="25"/>
              </a:spcBef>
              <a:buClr>
                <a:srgbClr val="7F7F7F"/>
              </a:buClr>
              <a:buAutoNum type="arabicPlain"/>
              <a:tabLst>
                <a:tab pos="1205865" algn="l"/>
              </a:tabLst>
            </a:pPr>
            <a:r>
              <a:rPr dirty="0" sz="2450">
                <a:latin typeface="SimSun-ExtB"/>
                <a:cs typeface="SimSun-ExtB"/>
              </a:rPr>
              <a:t>log.info("No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found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 spc="-10">
                <a:latin typeface="SimSun-ExtB"/>
                <a:cs typeface="SimSun-ExtB"/>
              </a:rPr>
              <a:t>order");</a:t>
            </a:r>
            <a:endParaRPr sz="2450">
              <a:latin typeface="SimSun-ExtB"/>
              <a:cs typeface="SimSun-ExtB"/>
            </a:endParaRPr>
          </a:p>
          <a:p>
            <a:pPr marL="1205865" indent="-1130935">
              <a:lnSpc>
                <a:spcPct val="100000"/>
              </a:lnSpc>
              <a:spcBef>
                <a:spcPts val="30"/>
              </a:spcBef>
              <a:buClr>
                <a:srgbClr val="7F7F7F"/>
              </a:buClr>
              <a:buAutoNum type="arabicPlain"/>
              <a:tabLst>
                <a:tab pos="1205865" algn="l"/>
              </a:tabLst>
            </a:pPr>
            <a:r>
              <a:rPr dirty="0" sz="2450">
                <a:latin typeface="SimSun-ExtB"/>
                <a:cs typeface="SimSun-ExtB"/>
              </a:rPr>
              <a:t>return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 spc="-10">
                <a:latin typeface="SimSun-ExtB"/>
                <a:cs typeface="SimSun-ExtB"/>
              </a:rPr>
              <a:t>false;</a:t>
            </a:r>
            <a:endParaRPr sz="2450">
              <a:latin typeface="SimSun-ExtB"/>
              <a:cs typeface="SimSun-ExtB"/>
            </a:endParaRPr>
          </a:p>
          <a:p>
            <a:pPr marL="74930">
              <a:lnSpc>
                <a:spcPct val="100000"/>
              </a:lnSpc>
              <a:spcBef>
                <a:spcPts val="25"/>
              </a:spcBef>
              <a:tabLst>
                <a:tab pos="828675" algn="l"/>
              </a:tabLst>
            </a:pPr>
            <a:r>
              <a:rPr dirty="0" sz="2450" spc="-50">
                <a:solidFill>
                  <a:srgbClr val="7F7F7F"/>
                </a:solidFill>
                <a:latin typeface="SimSun-ExtB"/>
                <a:cs typeface="SimSun-ExtB"/>
              </a:rPr>
              <a:t>6</a:t>
            </a:r>
            <a:r>
              <a:rPr dirty="0" sz="2450">
                <a:solidFill>
                  <a:srgbClr val="7F7F7F"/>
                </a:solidFill>
                <a:latin typeface="SimSun-ExtB"/>
                <a:cs typeface="SimSun-ExtB"/>
              </a:rPr>
              <a:t>	</a:t>
            </a:r>
            <a:r>
              <a:rPr dirty="0" sz="2450" spc="-50">
                <a:latin typeface="SimSun-ExtB"/>
                <a:cs typeface="SimSun-ExtB"/>
              </a:rPr>
              <a:t>}</a:t>
            </a:r>
            <a:endParaRPr sz="2450">
              <a:latin typeface="SimSun-ExtB"/>
              <a:cs typeface="SimSun-ExtB"/>
            </a:endParaRPr>
          </a:p>
          <a:p>
            <a:pPr marL="828675" indent="-753745">
              <a:lnSpc>
                <a:spcPct val="100000"/>
              </a:lnSpc>
              <a:spcBef>
                <a:spcPts val="30"/>
              </a:spcBef>
              <a:buClr>
                <a:srgbClr val="7F7F7F"/>
              </a:buClr>
              <a:buAutoNum type="arabicPlain" startAt="7"/>
              <a:tabLst>
                <a:tab pos="828675" algn="l"/>
              </a:tabLst>
            </a:pPr>
            <a:r>
              <a:rPr dirty="0" sz="2450">
                <a:latin typeface="SimSun-ExtB"/>
                <a:cs typeface="SimSun-ExtB"/>
              </a:rPr>
              <a:t>User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user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=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 spc="-10">
                <a:latin typeface="SimSun-ExtB"/>
                <a:cs typeface="SimSun-ExtB"/>
              </a:rPr>
              <a:t>order.getUser();</a:t>
            </a:r>
            <a:endParaRPr sz="2450">
              <a:latin typeface="SimSun-ExtB"/>
              <a:cs typeface="SimSun-ExtB"/>
            </a:endParaRPr>
          </a:p>
          <a:p>
            <a:pPr marL="828675" indent="-753745">
              <a:lnSpc>
                <a:spcPct val="100000"/>
              </a:lnSpc>
              <a:spcBef>
                <a:spcPts val="30"/>
              </a:spcBef>
              <a:buClr>
                <a:srgbClr val="7F7F7F"/>
              </a:buClr>
              <a:buAutoNum type="arabicPlain" startAt="7"/>
              <a:tabLst>
                <a:tab pos="828675" algn="l"/>
              </a:tabLst>
            </a:pPr>
            <a:r>
              <a:rPr dirty="0" sz="2450" spc="-10">
                <a:latin typeface="SimSun-ExtB"/>
                <a:cs typeface="SimSun-ExtB"/>
              </a:rPr>
              <a:t>orderRepository.delete(order);</a:t>
            </a:r>
            <a:endParaRPr sz="2450">
              <a:latin typeface="SimSun-ExtB"/>
              <a:cs typeface="SimSun-ExtB"/>
            </a:endParaRPr>
          </a:p>
          <a:p>
            <a:pPr marL="828675" indent="-753745">
              <a:lnSpc>
                <a:spcPct val="100000"/>
              </a:lnSpc>
              <a:spcBef>
                <a:spcPts val="25"/>
              </a:spcBef>
              <a:buClr>
                <a:srgbClr val="7F7F7F"/>
              </a:buClr>
              <a:buAutoNum type="arabicPlain" startAt="7"/>
              <a:tabLst>
                <a:tab pos="828675" algn="l"/>
              </a:tabLst>
            </a:pPr>
            <a:r>
              <a:rPr dirty="0" sz="2450">
                <a:latin typeface="SimSun-ExtB"/>
                <a:cs typeface="SimSun-ExtB"/>
              </a:rPr>
              <a:t>log.info("Delete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order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for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user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>
                <a:latin typeface="SimSun-ExtB"/>
                <a:cs typeface="SimSun-ExtB"/>
              </a:rPr>
              <a:t>{}",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 spc="-10">
                <a:latin typeface="SimSun-ExtB"/>
                <a:cs typeface="SimSun-ExtB"/>
              </a:rPr>
              <a:t>user.getId());</a:t>
            </a:r>
            <a:endParaRPr sz="2450">
              <a:latin typeface="SimSun-ExtB"/>
              <a:cs typeface="SimSun-ExtB"/>
            </a:endParaRPr>
          </a:p>
          <a:p>
            <a:pPr marL="828675" indent="-753745">
              <a:lnSpc>
                <a:spcPct val="100000"/>
              </a:lnSpc>
              <a:spcBef>
                <a:spcPts val="30"/>
              </a:spcBef>
              <a:buClr>
                <a:srgbClr val="7F7F7F"/>
              </a:buClr>
              <a:buAutoNum type="arabicPlain" startAt="7"/>
              <a:tabLst>
                <a:tab pos="828675" algn="l"/>
              </a:tabLst>
            </a:pPr>
            <a:r>
              <a:rPr dirty="0" sz="2450">
                <a:latin typeface="SimSun-ExtB"/>
                <a:cs typeface="SimSun-ExtB"/>
              </a:rPr>
              <a:t>return</a:t>
            </a:r>
            <a:r>
              <a:rPr dirty="0" sz="2450" spc="10">
                <a:latin typeface="SimSun-ExtB"/>
                <a:cs typeface="SimSun-ExtB"/>
              </a:rPr>
              <a:t> </a:t>
            </a:r>
            <a:r>
              <a:rPr dirty="0" sz="2450" spc="-20">
                <a:latin typeface="SimSun-ExtB"/>
                <a:cs typeface="SimSun-ExtB"/>
              </a:rPr>
              <a:t>true;</a:t>
            </a:r>
            <a:endParaRPr sz="2450">
              <a:latin typeface="SimSun-ExtB"/>
              <a:cs typeface="SimSun-ExtB"/>
            </a:endParaRPr>
          </a:p>
          <a:p>
            <a:pPr marL="74930">
              <a:lnSpc>
                <a:spcPct val="100000"/>
              </a:lnSpc>
              <a:spcBef>
                <a:spcPts val="30"/>
              </a:spcBef>
            </a:pPr>
            <a:r>
              <a:rPr dirty="0" sz="2450">
                <a:solidFill>
                  <a:srgbClr val="7F7F7F"/>
                </a:solidFill>
                <a:latin typeface="SimSun-ExtB"/>
                <a:cs typeface="SimSun-ExtB"/>
              </a:rPr>
              <a:t>11</a:t>
            </a:r>
            <a:r>
              <a:rPr dirty="0" sz="2450" spc="10">
                <a:solidFill>
                  <a:srgbClr val="7F7F7F"/>
                </a:solidFill>
                <a:latin typeface="SimSun-ExtB"/>
                <a:cs typeface="SimSun-ExtB"/>
              </a:rPr>
              <a:t> </a:t>
            </a:r>
            <a:r>
              <a:rPr dirty="0" sz="2450" spc="-50">
                <a:latin typeface="SimSun-ExtB"/>
                <a:cs typeface="SimSun-ExtB"/>
              </a:rPr>
              <a:t>}</a:t>
            </a:r>
            <a:endParaRPr sz="2450">
              <a:latin typeface="SimSun-ExtB"/>
              <a:cs typeface="SimSun-ExtB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284303" y="10674305"/>
            <a:ext cx="3657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Impact</a:t>
            </a:r>
            <a:r>
              <a:rPr dirty="0" spc="-100"/>
              <a:t> </a:t>
            </a:r>
            <a:r>
              <a:rPr dirty="0"/>
              <a:t>of</a:t>
            </a:r>
            <a:r>
              <a:rPr dirty="0" spc="-100"/>
              <a:t> </a:t>
            </a:r>
            <a:r>
              <a:rPr dirty="0"/>
              <a:t>Access</a:t>
            </a:r>
            <a:r>
              <a:rPr dirty="0" spc="-100"/>
              <a:t> </a:t>
            </a:r>
            <a:r>
              <a:rPr dirty="0"/>
              <a:t>Control</a:t>
            </a:r>
            <a:r>
              <a:rPr dirty="0" spc="-95"/>
              <a:t> </a:t>
            </a:r>
            <a:r>
              <a:rPr dirty="0" spc="-30"/>
              <a:t>Vulnerabilities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284303" y="10674305"/>
            <a:ext cx="36576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25">
                <a:solidFill>
                  <a:srgbClr val="898989"/>
                </a:solidFill>
                <a:latin typeface="Calibri"/>
                <a:cs typeface="Calibri"/>
              </a:rPr>
              <a:t>17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77104" y="2661982"/>
            <a:ext cx="16529685" cy="39458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91160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Unauthorized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application.</a:t>
            </a:r>
            <a:endParaRPr sz="4250">
              <a:latin typeface="Calibri"/>
              <a:cs typeface="Calibri"/>
            </a:endParaRPr>
          </a:p>
          <a:p>
            <a:pPr lvl="1" marL="767715" indent="-37846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767715" algn="l"/>
              </a:tabLst>
            </a:pPr>
            <a:r>
              <a:rPr dirty="0" sz="4250" b="1">
                <a:solidFill>
                  <a:srgbClr val="ED7D31"/>
                </a:solidFill>
                <a:latin typeface="Calibri"/>
                <a:cs typeface="Calibri"/>
              </a:rPr>
              <a:t>C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onfidentiality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–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other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users’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data.</a:t>
            </a:r>
            <a:endParaRPr sz="4250">
              <a:latin typeface="Calibri"/>
              <a:cs typeface="Calibri"/>
            </a:endParaRPr>
          </a:p>
          <a:p>
            <a:pPr lvl="1" marL="767715" indent="-37846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767715" algn="l"/>
              </a:tabLst>
            </a:pPr>
            <a:r>
              <a:rPr dirty="0" sz="4250" b="1">
                <a:solidFill>
                  <a:srgbClr val="ED7D31"/>
                </a:solidFill>
                <a:latin typeface="Calibri"/>
                <a:cs typeface="Calibri"/>
              </a:rPr>
              <a:t>I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ntegrity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–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update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other</a:t>
            </a:r>
            <a:r>
              <a:rPr dirty="0" sz="425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users’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data</a:t>
            </a:r>
            <a:endParaRPr sz="4250">
              <a:latin typeface="Calibri"/>
              <a:cs typeface="Calibri"/>
            </a:endParaRPr>
          </a:p>
          <a:p>
            <a:pPr lvl="1" marL="767715" indent="-37846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767715" algn="l"/>
              </a:tabLst>
            </a:pPr>
            <a:r>
              <a:rPr dirty="0" sz="4250" b="1">
                <a:solidFill>
                  <a:srgbClr val="ED7D31"/>
                </a:solidFill>
                <a:latin typeface="Calibri"/>
                <a:cs typeface="Calibri"/>
              </a:rPr>
              <a:t>A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vailability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–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delete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users.</a:t>
            </a:r>
            <a:endParaRPr sz="4250">
              <a:latin typeface="Calibri"/>
              <a:cs typeface="Calibri"/>
            </a:endParaRPr>
          </a:p>
          <a:p>
            <a:pPr marL="390525" marR="5080" indent="-378460">
              <a:lnSpc>
                <a:spcPts val="5180"/>
              </a:lnSpc>
              <a:spcBef>
                <a:spcPts val="55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Can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sometimes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be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chained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with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other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vulnerabilities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gain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remote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code 	execution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host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operating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system.</a:t>
            </a:r>
            <a:endParaRPr sz="4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647887" y="3141831"/>
          <a:ext cx="17122775" cy="73082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97295"/>
                <a:gridCol w="5142864"/>
                <a:gridCol w="5594350"/>
              </a:tblGrid>
              <a:tr h="527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950" spc="-10" b="1">
                          <a:latin typeface="Arial"/>
                          <a:cs typeface="Arial"/>
                        </a:rPr>
                        <a:t>OWASP</a:t>
                      </a:r>
                      <a:r>
                        <a:rPr dirty="0" sz="2950" spc="-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spc="-10" b="1">
                          <a:latin typeface="Arial"/>
                          <a:cs typeface="Arial"/>
                        </a:rPr>
                        <a:t>Top</a:t>
                      </a:r>
                      <a:r>
                        <a:rPr dirty="0" sz="295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b="1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95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295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spc="-20" b="1">
                          <a:latin typeface="Arial"/>
                          <a:cs typeface="Arial"/>
                        </a:rPr>
                        <a:t>2013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950" spc="-10" b="1">
                          <a:latin typeface="Arial"/>
                          <a:cs typeface="Arial"/>
                        </a:rPr>
                        <a:t>OWASP</a:t>
                      </a:r>
                      <a:r>
                        <a:rPr dirty="0" sz="2950" spc="-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spc="-10" b="1">
                          <a:latin typeface="Arial"/>
                          <a:cs typeface="Arial"/>
                        </a:rPr>
                        <a:t>Top</a:t>
                      </a:r>
                      <a:r>
                        <a:rPr dirty="0" sz="295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b="1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95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295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spc="-20" b="1">
                          <a:latin typeface="Arial"/>
                          <a:cs typeface="Arial"/>
                        </a:rPr>
                        <a:t>2017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dirty="0" sz="2950" spc="-10" b="1">
                          <a:latin typeface="Arial"/>
                          <a:cs typeface="Arial"/>
                        </a:rPr>
                        <a:t>OWASP</a:t>
                      </a:r>
                      <a:r>
                        <a:rPr dirty="0" sz="2950" spc="-1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spc="-10" b="1">
                          <a:latin typeface="Arial"/>
                          <a:cs typeface="Arial"/>
                        </a:rPr>
                        <a:t>Top</a:t>
                      </a:r>
                      <a:r>
                        <a:rPr dirty="0" sz="295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b="1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2950" spc="-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b="1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2950" spc="-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950" spc="-20" b="1">
                          <a:latin typeface="Arial"/>
                          <a:cs typeface="Arial"/>
                        </a:rPr>
                        <a:t>2021</a:t>
                      </a:r>
                      <a:endParaRPr sz="2950">
                        <a:latin typeface="Arial"/>
                        <a:cs typeface="Arial"/>
                      </a:endParaRPr>
                    </a:p>
                  </a:txBody>
                  <a:tcPr marL="0" marR="0" marB="0" marT="29209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  <a:solidFill>
                      <a:srgbClr val="F4B183"/>
                    </a:solidFill>
                  </a:tcPr>
                </a:tc>
              </a:tr>
              <a:tr h="452120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A1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Injection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A1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Injection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A1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Broken</a:t>
                      </a:r>
                      <a:r>
                        <a:rPr dirty="0" sz="24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Access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Control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 marL="74930" marR="617220">
                        <a:lnSpc>
                          <a:spcPct val="101000"/>
                        </a:lnSpc>
                        <a:spcBef>
                          <a:spcPts val="20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A2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Broken</a:t>
                      </a:r>
                      <a:r>
                        <a:rPr dirty="0" sz="24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Authentication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Session Management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A2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Broken</a:t>
                      </a:r>
                      <a:r>
                        <a:rPr dirty="0" sz="24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Authentication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A2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Cryptographic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Failures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2120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A3 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Cross-Site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Scripting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(XSS)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A3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Sensitive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Exposure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A3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245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Injection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A4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Insecure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Direct</a:t>
                      </a:r>
                      <a:r>
                        <a:rPr dirty="0" sz="245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Object</a:t>
                      </a:r>
                      <a:r>
                        <a:rPr dirty="0" sz="245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References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76200">
                      <a:solidFill>
                        <a:srgbClr val="FF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A4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XML</a:t>
                      </a:r>
                      <a:r>
                        <a:rPr dirty="0" sz="2450" spc="-9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External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Entities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(XXE)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A4</a:t>
                      </a:r>
                      <a:r>
                        <a:rPr dirty="0" sz="24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Insecure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Design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A5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Security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Misconfiguration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762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A5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Broken</a:t>
                      </a:r>
                      <a:r>
                        <a:rPr dirty="0" sz="24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Access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Control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762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A5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Security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Misconfiguration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A6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Sensitive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Exposure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A6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Security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Misconfiguration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 marR="1302385">
                        <a:lnSpc>
                          <a:spcPct val="101000"/>
                        </a:lnSpc>
                        <a:spcBef>
                          <a:spcPts val="20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A6</a:t>
                      </a:r>
                      <a:r>
                        <a:rPr dirty="0" sz="245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Vulnerable</a:t>
                      </a:r>
                      <a:r>
                        <a:rPr dirty="0" sz="245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45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Outdated Components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A7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Missing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Function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Level</a:t>
                      </a:r>
                      <a:r>
                        <a:rPr dirty="0" sz="245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Access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Control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A7 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Cross-Site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Scripting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(XSS)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 marR="349885">
                        <a:lnSpc>
                          <a:spcPct val="101000"/>
                        </a:lnSpc>
                        <a:spcBef>
                          <a:spcPts val="20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A7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Identification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45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Authentication Failures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A8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Cross-Site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Request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Forgery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(CSRF)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A8</a:t>
                      </a:r>
                      <a:r>
                        <a:rPr dirty="0" sz="24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Insecure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Deserialization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 marR="975994">
                        <a:lnSpc>
                          <a:spcPct val="101000"/>
                        </a:lnSpc>
                        <a:spcBef>
                          <a:spcPts val="20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A8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Software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and Data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Integrity Failures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 marL="74930" marR="1123315">
                        <a:lnSpc>
                          <a:spcPct val="101000"/>
                        </a:lnSpc>
                        <a:spcBef>
                          <a:spcPts val="20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A9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Using Components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Known Vulnerabilities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 marR="1015365">
                        <a:lnSpc>
                          <a:spcPct val="101000"/>
                        </a:lnSpc>
                        <a:spcBef>
                          <a:spcPts val="20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A9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Using Components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20">
                          <a:latin typeface="Arial"/>
                          <a:cs typeface="Arial"/>
                        </a:rPr>
                        <a:t>with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Known</a:t>
                      </a:r>
                      <a:r>
                        <a:rPr dirty="0" sz="245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Vulnerabilities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 marR="281940">
                        <a:lnSpc>
                          <a:spcPct val="101000"/>
                        </a:lnSpc>
                        <a:spcBef>
                          <a:spcPts val="20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A9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Security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Logging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Monitoring Failures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28675">
                <a:tc>
                  <a:txBody>
                    <a:bodyPr/>
                    <a:lstStyle/>
                    <a:p>
                      <a:pPr marL="7493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A10</a:t>
                      </a:r>
                      <a:r>
                        <a:rPr dirty="0" sz="24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Unvalidated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Redirects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Forwards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 marR="1160145">
                        <a:lnSpc>
                          <a:spcPct val="101000"/>
                        </a:lnSpc>
                        <a:spcBef>
                          <a:spcPts val="20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A10</a:t>
                      </a:r>
                      <a:r>
                        <a:rPr dirty="0" sz="245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Insufficient</a:t>
                      </a:r>
                      <a:r>
                        <a:rPr dirty="0" sz="245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Logging</a:t>
                      </a:r>
                      <a:r>
                        <a:rPr dirty="0" sz="245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50">
                          <a:latin typeface="Arial"/>
                          <a:cs typeface="Arial"/>
                        </a:rPr>
                        <a:t>&amp;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Monitoring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 marR="524510">
                        <a:lnSpc>
                          <a:spcPct val="101000"/>
                        </a:lnSpc>
                        <a:spcBef>
                          <a:spcPts val="204"/>
                        </a:spcBef>
                      </a:pPr>
                      <a:r>
                        <a:rPr dirty="0" sz="2450">
                          <a:latin typeface="Arial"/>
                          <a:cs typeface="Arial"/>
                        </a:rPr>
                        <a:t>A10</a:t>
                      </a:r>
                      <a:r>
                        <a:rPr dirty="0" sz="245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–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Server-Side</a:t>
                      </a:r>
                      <a:r>
                        <a:rPr dirty="0" sz="245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>
                          <a:latin typeface="Arial"/>
                          <a:cs typeface="Arial"/>
                        </a:rPr>
                        <a:t>Request</a:t>
                      </a:r>
                      <a:r>
                        <a:rPr dirty="0" sz="245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450" spc="-10">
                          <a:latin typeface="Arial"/>
                          <a:cs typeface="Arial"/>
                        </a:rPr>
                        <a:t>Forgery (SSRF)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93430" y="983771"/>
            <a:ext cx="3069749" cy="1087233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-100"/>
              <a:t>O</a:t>
            </a:r>
            <a:r>
              <a:rPr dirty="0" spc="-680"/>
              <a:t>W</a:t>
            </a:r>
            <a:r>
              <a:rPr dirty="0" spc="55"/>
              <a:t>A</a:t>
            </a:r>
            <a:r>
              <a:rPr dirty="0" spc="65"/>
              <a:t>SP</a:t>
            </a:r>
            <a:r>
              <a:rPr dirty="0" spc="-315"/>
              <a:t> </a:t>
            </a:r>
            <a:r>
              <a:rPr dirty="0" spc="-1445"/>
              <a:t>T</a:t>
            </a:r>
            <a:r>
              <a:rPr dirty="0"/>
              <a:t>op</a:t>
            </a:r>
            <a:r>
              <a:rPr dirty="0" spc="10"/>
              <a:t> </a:t>
            </a:r>
            <a:r>
              <a:rPr dirty="0" spc="-25"/>
              <a:t>10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3465" cy="11308715"/>
            <a:chOff x="0" y="0"/>
            <a:chExt cx="20103465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11817964" y="207951"/>
              <a:ext cx="8285480" cy="11101070"/>
            </a:xfrm>
            <a:custGeom>
              <a:avLst/>
              <a:gdLst/>
              <a:ahLst/>
              <a:cxnLst/>
              <a:rect l="l" t="t" r="r" b="b"/>
              <a:pathLst>
                <a:path w="8285480" h="11101070">
                  <a:moveTo>
                    <a:pt x="8284878" y="0"/>
                  </a:moveTo>
                  <a:lnTo>
                    <a:pt x="0" y="0"/>
                  </a:lnTo>
                  <a:lnTo>
                    <a:pt x="0" y="11100604"/>
                  </a:lnTo>
                  <a:lnTo>
                    <a:pt x="8284878" y="11100604"/>
                  </a:lnTo>
                  <a:lnTo>
                    <a:pt x="8284878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06490" y="3480522"/>
              <a:ext cx="4716924" cy="461137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20103465" cy="357505"/>
            </a:xfrm>
            <a:custGeom>
              <a:avLst/>
              <a:gdLst/>
              <a:ahLst/>
              <a:cxnLst/>
              <a:rect l="l" t="t" r="r" b="b"/>
              <a:pathLst>
                <a:path w="20103465" h="357505">
                  <a:moveTo>
                    <a:pt x="20102843" y="0"/>
                  </a:moveTo>
                  <a:lnTo>
                    <a:pt x="0" y="0"/>
                  </a:lnTo>
                  <a:lnTo>
                    <a:pt x="0" y="357057"/>
                  </a:lnTo>
                  <a:lnTo>
                    <a:pt x="20102843" y="357057"/>
                  </a:lnTo>
                  <a:lnTo>
                    <a:pt x="2010284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20553" y="4499833"/>
            <a:ext cx="9768840" cy="203581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6600" b="1">
                <a:latin typeface="Calibri"/>
                <a:cs typeface="Calibri"/>
              </a:rPr>
              <a:t>HOW</a:t>
            </a:r>
            <a:r>
              <a:rPr dirty="0" sz="6600" spc="-240" b="1">
                <a:latin typeface="Calibri"/>
                <a:cs typeface="Calibri"/>
              </a:rPr>
              <a:t> </a:t>
            </a:r>
            <a:r>
              <a:rPr dirty="0" sz="6600" spc="-90"/>
              <a:t>TO</a:t>
            </a:r>
            <a:r>
              <a:rPr dirty="0" sz="6600" spc="-245"/>
              <a:t> </a:t>
            </a:r>
            <a:r>
              <a:rPr dirty="0" sz="6600"/>
              <a:t>FIND</a:t>
            </a:r>
            <a:r>
              <a:rPr dirty="0" sz="6600" spc="-240"/>
              <a:t> </a:t>
            </a:r>
            <a:r>
              <a:rPr dirty="0" sz="6600" spc="-10"/>
              <a:t>ACCESS </a:t>
            </a:r>
            <a:r>
              <a:rPr dirty="0" sz="6600" spc="-25"/>
              <a:t>CONTROL</a:t>
            </a:r>
            <a:r>
              <a:rPr dirty="0" sz="6600" spc="-305"/>
              <a:t> </a:t>
            </a:r>
            <a:r>
              <a:rPr dirty="0" sz="6600" spc="-10"/>
              <a:t>VULNERABILITIES?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922" y="804755"/>
            <a:ext cx="3423920" cy="13436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650" spc="40">
                <a:solidFill>
                  <a:srgbClr val="000000"/>
                </a:solidFill>
                <a:latin typeface="Calibri Light"/>
                <a:cs typeface="Calibri Light"/>
              </a:rPr>
              <a:t>Agenda</a:t>
            </a:r>
            <a:endParaRPr sz="8650">
              <a:latin typeface="Calibri Light"/>
              <a:cs typeface="Calibri Light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426554" y="3594770"/>
            <a:ext cx="2250440" cy="2249805"/>
            <a:chOff x="2426554" y="3594770"/>
            <a:chExt cx="2250440" cy="2249805"/>
          </a:xfrm>
        </p:grpSpPr>
        <p:sp>
          <p:nvSpPr>
            <p:cNvPr id="4" name="object 4" descr=""/>
            <p:cNvSpPr/>
            <p:nvPr/>
          </p:nvSpPr>
          <p:spPr>
            <a:xfrm>
              <a:off x="2426554" y="3594770"/>
              <a:ext cx="2250440" cy="2249805"/>
            </a:xfrm>
            <a:custGeom>
              <a:avLst/>
              <a:gdLst/>
              <a:ahLst/>
              <a:cxnLst/>
              <a:rect l="l" t="t" r="r" b="b"/>
              <a:pathLst>
                <a:path w="2250440" h="2249804">
                  <a:moveTo>
                    <a:pt x="1124929" y="0"/>
                  </a:moveTo>
                  <a:lnTo>
                    <a:pt x="1076132" y="1039"/>
                  </a:lnTo>
                  <a:lnTo>
                    <a:pt x="1027866" y="4128"/>
                  </a:lnTo>
                  <a:lnTo>
                    <a:pt x="980173" y="9226"/>
                  </a:lnTo>
                  <a:lnTo>
                    <a:pt x="933095" y="16289"/>
                  </a:lnTo>
                  <a:lnTo>
                    <a:pt x="886676" y="25277"/>
                  </a:lnTo>
                  <a:lnTo>
                    <a:pt x="840956" y="36145"/>
                  </a:lnTo>
                  <a:lnTo>
                    <a:pt x="795978" y="48853"/>
                  </a:lnTo>
                  <a:lnTo>
                    <a:pt x="751784" y="63358"/>
                  </a:lnTo>
                  <a:lnTo>
                    <a:pt x="708417" y="79618"/>
                  </a:lnTo>
                  <a:lnTo>
                    <a:pt x="665918" y="97591"/>
                  </a:lnTo>
                  <a:lnTo>
                    <a:pt x="624330" y="117234"/>
                  </a:lnTo>
                  <a:lnTo>
                    <a:pt x="583696" y="138505"/>
                  </a:lnTo>
                  <a:lnTo>
                    <a:pt x="544056" y="161362"/>
                  </a:lnTo>
                  <a:lnTo>
                    <a:pt x="505454" y="185763"/>
                  </a:lnTo>
                  <a:lnTo>
                    <a:pt x="467932" y="211666"/>
                  </a:lnTo>
                  <a:lnTo>
                    <a:pt x="431532" y="239028"/>
                  </a:lnTo>
                  <a:lnTo>
                    <a:pt x="396295" y="267807"/>
                  </a:lnTo>
                  <a:lnTo>
                    <a:pt x="362266" y="297962"/>
                  </a:lnTo>
                  <a:lnTo>
                    <a:pt x="329484" y="329449"/>
                  </a:lnTo>
                  <a:lnTo>
                    <a:pt x="297994" y="362227"/>
                  </a:lnTo>
                  <a:lnTo>
                    <a:pt x="267836" y="396253"/>
                  </a:lnTo>
                  <a:lnTo>
                    <a:pt x="239054" y="431485"/>
                  </a:lnTo>
                  <a:lnTo>
                    <a:pt x="211688" y="467881"/>
                  </a:lnTo>
                  <a:lnTo>
                    <a:pt x="185783" y="505399"/>
                  </a:lnTo>
                  <a:lnTo>
                    <a:pt x="161379" y="543997"/>
                  </a:lnTo>
                  <a:lnTo>
                    <a:pt x="138520" y="583632"/>
                  </a:lnTo>
                  <a:lnTo>
                    <a:pt x="117246" y="624262"/>
                  </a:lnTo>
                  <a:lnTo>
                    <a:pt x="97601" y="665845"/>
                  </a:lnTo>
                  <a:lnTo>
                    <a:pt x="79626" y="708339"/>
                  </a:lnTo>
                  <a:lnTo>
                    <a:pt x="63365" y="751702"/>
                  </a:lnTo>
                  <a:lnTo>
                    <a:pt x="48858" y="795890"/>
                  </a:lnTo>
                  <a:lnTo>
                    <a:pt x="36149" y="840863"/>
                  </a:lnTo>
                  <a:lnTo>
                    <a:pt x="25279" y="886578"/>
                  </a:lnTo>
                  <a:lnTo>
                    <a:pt x="16291" y="932992"/>
                  </a:lnTo>
                  <a:lnTo>
                    <a:pt x="9227" y="980064"/>
                  </a:lnTo>
                  <a:lnTo>
                    <a:pt x="4129" y="1027751"/>
                  </a:lnTo>
                  <a:lnTo>
                    <a:pt x="1039" y="1076012"/>
                  </a:lnTo>
                  <a:lnTo>
                    <a:pt x="0" y="1124803"/>
                  </a:lnTo>
                  <a:lnTo>
                    <a:pt x="1039" y="1173595"/>
                  </a:lnTo>
                  <a:lnTo>
                    <a:pt x="4129" y="1221856"/>
                  </a:lnTo>
                  <a:lnTo>
                    <a:pt x="9227" y="1269544"/>
                  </a:lnTo>
                  <a:lnTo>
                    <a:pt x="16291" y="1316617"/>
                  </a:lnTo>
                  <a:lnTo>
                    <a:pt x="25279" y="1363032"/>
                  </a:lnTo>
                  <a:lnTo>
                    <a:pt x="36149" y="1408747"/>
                  </a:lnTo>
                  <a:lnTo>
                    <a:pt x="48858" y="1453720"/>
                  </a:lnTo>
                  <a:lnTo>
                    <a:pt x="63365" y="1497910"/>
                  </a:lnTo>
                  <a:lnTo>
                    <a:pt x="79626" y="1541273"/>
                  </a:lnTo>
                  <a:lnTo>
                    <a:pt x="97601" y="1583767"/>
                  </a:lnTo>
                  <a:lnTo>
                    <a:pt x="117246" y="1625350"/>
                  </a:lnTo>
                  <a:lnTo>
                    <a:pt x="138520" y="1665981"/>
                  </a:lnTo>
                  <a:lnTo>
                    <a:pt x="161379" y="1705616"/>
                  </a:lnTo>
                  <a:lnTo>
                    <a:pt x="185783" y="1744214"/>
                  </a:lnTo>
                  <a:lnTo>
                    <a:pt x="211688" y="1781733"/>
                  </a:lnTo>
                  <a:lnTo>
                    <a:pt x="239054" y="1818129"/>
                  </a:lnTo>
                  <a:lnTo>
                    <a:pt x="267836" y="1853362"/>
                  </a:lnTo>
                  <a:lnTo>
                    <a:pt x="297994" y="1887388"/>
                  </a:lnTo>
                  <a:lnTo>
                    <a:pt x="329484" y="1920166"/>
                  </a:lnTo>
                  <a:lnTo>
                    <a:pt x="362266" y="1951654"/>
                  </a:lnTo>
                  <a:lnTo>
                    <a:pt x="396295" y="1981808"/>
                  </a:lnTo>
                  <a:lnTo>
                    <a:pt x="431532" y="2010588"/>
                  </a:lnTo>
                  <a:lnTo>
                    <a:pt x="467932" y="2037950"/>
                  </a:lnTo>
                  <a:lnTo>
                    <a:pt x="505454" y="2063853"/>
                  </a:lnTo>
                  <a:lnTo>
                    <a:pt x="544056" y="2088254"/>
                  </a:lnTo>
                  <a:lnTo>
                    <a:pt x="583696" y="2111111"/>
                  </a:lnTo>
                  <a:lnTo>
                    <a:pt x="624330" y="2132383"/>
                  </a:lnTo>
                  <a:lnTo>
                    <a:pt x="665918" y="2152026"/>
                  </a:lnTo>
                  <a:lnTo>
                    <a:pt x="708417" y="2169998"/>
                  </a:lnTo>
                  <a:lnTo>
                    <a:pt x="751784" y="2186258"/>
                  </a:lnTo>
                  <a:lnTo>
                    <a:pt x="795978" y="2200763"/>
                  </a:lnTo>
                  <a:lnTo>
                    <a:pt x="840956" y="2213471"/>
                  </a:lnTo>
                  <a:lnTo>
                    <a:pt x="886676" y="2224340"/>
                  </a:lnTo>
                  <a:lnTo>
                    <a:pt x="933095" y="2233327"/>
                  </a:lnTo>
                  <a:lnTo>
                    <a:pt x="980173" y="2240390"/>
                  </a:lnTo>
                  <a:lnTo>
                    <a:pt x="1027866" y="2245488"/>
                  </a:lnTo>
                  <a:lnTo>
                    <a:pt x="1076132" y="2248578"/>
                  </a:lnTo>
                  <a:lnTo>
                    <a:pt x="1124929" y="2249617"/>
                  </a:lnTo>
                  <a:lnTo>
                    <a:pt x="1173725" y="2248578"/>
                  </a:lnTo>
                  <a:lnTo>
                    <a:pt x="1221990" y="2245488"/>
                  </a:lnTo>
                  <a:lnTo>
                    <a:pt x="1269682" y="2240390"/>
                  </a:lnTo>
                  <a:lnTo>
                    <a:pt x="1316759" y="2233327"/>
                  </a:lnTo>
                  <a:lnTo>
                    <a:pt x="1363178" y="2224340"/>
                  </a:lnTo>
                  <a:lnTo>
                    <a:pt x="1408897" y="2213471"/>
                  </a:lnTo>
                  <a:lnTo>
                    <a:pt x="1453875" y="2200763"/>
                  </a:lnTo>
                  <a:lnTo>
                    <a:pt x="1498068" y="2186258"/>
                  </a:lnTo>
                  <a:lnTo>
                    <a:pt x="1541435" y="2169998"/>
                  </a:lnTo>
                  <a:lnTo>
                    <a:pt x="1583933" y="2152026"/>
                  </a:lnTo>
                  <a:lnTo>
                    <a:pt x="1625520" y="2132383"/>
                  </a:lnTo>
                  <a:lnTo>
                    <a:pt x="1666155" y="2111111"/>
                  </a:lnTo>
                  <a:lnTo>
                    <a:pt x="1705794" y="2088254"/>
                  </a:lnTo>
                  <a:lnTo>
                    <a:pt x="1744395" y="2063853"/>
                  </a:lnTo>
                  <a:lnTo>
                    <a:pt x="1781917" y="2037950"/>
                  </a:lnTo>
                  <a:lnTo>
                    <a:pt x="1818317" y="2010588"/>
                  </a:lnTo>
                  <a:lnTo>
                    <a:pt x="1853553" y="1981808"/>
                  </a:lnTo>
                  <a:lnTo>
                    <a:pt x="1887583" y="1951654"/>
                  </a:lnTo>
                  <a:lnTo>
                    <a:pt x="1920364" y="1920166"/>
                  </a:lnTo>
                  <a:lnTo>
                    <a:pt x="1951854" y="1887388"/>
                  </a:lnTo>
                  <a:lnTo>
                    <a:pt x="1982012" y="1853362"/>
                  </a:lnTo>
                  <a:lnTo>
                    <a:pt x="2010794" y="1818129"/>
                  </a:lnTo>
                  <a:lnTo>
                    <a:pt x="2038159" y="1781733"/>
                  </a:lnTo>
                  <a:lnTo>
                    <a:pt x="2064064" y="1744214"/>
                  </a:lnTo>
                  <a:lnTo>
                    <a:pt x="2088468" y="1705616"/>
                  </a:lnTo>
                  <a:lnTo>
                    <a:pt x="2111328" y="1665981"/>
                  </a:lnTo>
                  <a:lnTo>
                    <a:pt x="2132601" y="1625350"/>
                  </a:lnTo>
                  <a:lnTo>
                    <a:pt x="2152246" y="1583767"/>
                  </a:lnTo>
                  <a:lnTo>
                    <a:pt x="2170220" y="1541273"/>
                  </a:lnTo>
                  <a:lnTo>
                    <a:pt x="2186482" y="1497910"/>
                  </a:lnTo>
                  <a:lnTo>
                    <a:pt x="2200988" y="1453720"/>
                  </a:lnTo>
                  <a:lnTo>
                    <a:pt x="2213698" y="1408747"/>
                  </a:lnTo>
                  <a:lnTo>
                    <a:pt x="2224568" y="1363032"/>
                  </a:lnTo>
                  <a:lnTo>
                    <a:pt x="2233556" y="1316617"/>
                  </a:lnTo>
                  <a:lnTo>
                    <a:pt x="2240620" y="1269544"/>
                  </a:lnTo>
                  <a:lnTo>
                    <a:pt x="2245718" y="1221856"/>
                  </a:lnTo>
                  <a:lnTo>
                    <a:pt x="2248808" y="1173595"/>
                  </a:lnTo>
                  <a:lnTo>
                    <a:pt x="2249847" y="1124803"/>
                  </a:lnTo>
                  <a:lnTo>
                    <a:pt x="2248808" y="1076012"/>
                  </a:lnTo>
                  <a:lnTo>
                    <a:pt x="2245718" y="1027751"/>
                  </a:lnTo>
                  <a:lnTo>
                    <a:pt x="2240620" y="980064"/>
                  </a:lnTo>
                  <a:lnTo>
                    <a:pt x="2233556" y="932992"/>
                  </a:lnTo>
                  <a:lnTo>
                    <a:pt x="2224568" y="886578"/>
                  </a:lnTo>
                  <a:lnTo>
                    <a:pt x="2213698" y="840863"/>
                  </a:lnTo>
                  <a:lnTo>
                    <a:pt x="2200988" y="795890"/>
                  </a:lnTo>
                  <a:lnTo>
                    <a:pt x="2186482" y="751702"/>
                  </a:lnTo>
                  <a:lnTo>
                    <a:pt x="2170220" y="708339"/>
                  </a:lnTo>
                  <a:lnTo>
                    <a:pt x="2152246" y="665845"/>
                  </a:lnTo>
                  <a:lnTo>
                    <a:pt x="2132601" y="624262"/>
                  </a:lnTo>
                  <a:lnTo>
                    <a:pt x="2111328" y="583632"/>
                  </a:lnTo>
                  <a:lnTo>
                    <a:pt x="2088468" y="543997"/>
                  </a:lnTo>
                  <a:lnTo>
                    <a:pt x="2064064" y="505399"/>
                  </a:lnTo>
                  <a:lnTo>
                    <a:pt x="2038159" y="467881"/>
                  </a:lnTo>
                  <a:lnTo>
                    <a:pt x="2010794" y="431485"/>
                  </a:lnTo>
                  <a:lnTo>
                    <a:pt x="1982012" y="396253"/>
                  </a:lnTo>
                  <a:lnTo>
                    <a:pt x="1951854" y="362227"/>
                  </a:lnTo>
                  <a:lnTo>
                    <a:pt x="1920364" y="329449"/>
                  </a:lnTo>
                  <a:lnTo>
                    <a:pt x="1887583" y="297962"/>
                  </a:lnTo>
                  <a:lnTo>
                    <a:pt x="1853553" y="267807"/>
                  </a:lnTo>
                  <a:lnTo>
                    <a:pt x="1818317" y="239028"/>
                  </a:lnTo>
                  <a:lnTo>
                    <a:pt x="1781917" y="211666"/>
                  </a:lnTo>
                  <a:lnTo>
                    <a:pt x="1744395" y="185763"/>
                  </a:lnTo>
                  <a:lnTo>
                    <a:pt x="1705794" y="161362"/>
                  </a:lnTo>
                  <a:lnTo>
                    <a:pt x="1666155" y="138505"/>
                  </a:lnTo>
                  <a:lnTo>
                    <a:pt x="1625520" y="117234"/>
                  </a:lnTo>
                  <a:lnTo>
                    <a:pt x="1583933" y="97591"/>
                  </a:lnTo>
                  <a:lnTo>
                    <a:pt x="1541435" y="79618"/>
                  </a:lnTo>
                  <a:lnTo>
                    <a:pt x="1498068" y="63358"/>
                  </a:lnTo>
                  <a:lnTo>
                    <a:pt x="1453875" y="48853"/>
                  </a:lnTo>
                  <a:lnTo>
                    <a:pt x="1408897" y="36145"/>
                  </a:lnTo>
                  <a:lnTo>
                    <a:pt x="1363178" y="25277"/>
                  </a:lnTo>
                  <a:lnTo>
                    <a:pt x="1316759" y="16289"/>
                  </a:lnTo>
                  <a:lnTo>
                    <a:pt x="1269682" y="9226"/>
                  </a:lnTo>
                  <a:lnTo>
                    <a:pt x="1221990" y="4128"/>
                  </a:lnTo>
                  <a:lnTo>
                    <a:pt x="1173725" y="1039"/>
                  </a:lnTo>
                  <a:lnTo>
                    <a:pt x="1124929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2633" y="3988150"/>
              <a:ext cx="1301740" cy="1412313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1529326" y="6324280"/>
            <a:ext cx="4035425" cy="121920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2700" marR="5080" indent="142240">
              <a:lnSpc>
                <a:spcPts val="4450"/>
              </a:lnSpc>
              <a:spcBef>
                <a:spcPts val="660"/>
              </a:spcBef>
            </a:pPr>
            <a:r>
              <a:rPr dirty="0" sz="4100" spc="-40" b="1">
                <a:latin typeface="Calibri"/>
                <a:cs typeface="Calibri"/>
              </a:rPr>
              <a:t>WHAT</a:t>
            </a:r>
            <a:r>
              <a:rPr dirty="0" sz="4100" spc="-85" b="1">
                <a:latin typeface="Calibri"/>
                <a:cs typeface="Calibri"/>
              </a:rPr>
              <a:t> </a:t>
            </a:r>
            <a:r>
              <a:rPr dirty="0" sz="4100">
                <a:latin typeface="Calibri"/>
                <a:cs typeface="Calibri"/>
              </a:rPr>
              <a:t>IS</a:t>
            </a:r>
            <a:r>
              <a:rPr dirty="0" sz="4100" spc="-80">
                <a:latin typeface="Calibri"/>
                <a:cs typeface="Calibri"/>
              </a:rPr>
              <a:t> </a:t>
            </a:r>
            <a:r>
              <a:rPr dirty="0" sz="4100" spc="-10">
                <a:latin typeface="Calibri"/>
                <a:cs typeface="Calibri"/>
              </a:rPr>
              <a:t>BROKEN </a:t>
            </a:r>
            <a:r>
              <a:rPr dirty="0" sz="4100">
                <a:latin typeface="Calibri"/>
                <a:cs typeface="Calibri"/>
              </a:rPr>
              <a:t>ACCESS</a:t>
            </a:r>
            <a:r>
              <a:rPr dirty="0" sz="4100" spc="-80">
                <a:latin typeface="Calibri"/>
                <a:cs typeface="Calibri"/>
              </a:rPr>
              <a:t> </a:t>
            </a:r>
            <a:r>
              <a:rPr dirty="0" sz="4100" spc="-10">
                <a:latin typeface="Calibri"/>
                <a:cs typeface="Calibri"/>
              </a:rPr>
              <a:t>CONTROL?</a:t>
            </a:r>
            <a:endParaRPr sz="41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7128704" y="3594770"/>
            <a:ext cx="2249805" cy="2249805"/>
            <a:chOff x="7128704" y="3594770"/>
            <a:chExt cx="2249805" cy="2249805"/>
          </a:xfrm>
        </p:grpSpPr>
        <p:sp>
          <p:nvSpPr>
            <p:cNvPr id="8" name="object 8" descr=""/>
            <p:cNvSpPr/>
            <p:nvPr/>
          </p:nvSpPr>
          <p:spPr>
            <a:xfrm>
              <a:off x="7128704" y="3594770"/>
              <a:ext cx="2249805" cy="2249805"/>
            </a:xfrm>
            <a:custGeom>
              <a:avLst/>
              <a:gdLst/>
              <a:ahLst/>
              <a:cxnLst/>
              <a:rect l="l" t="t" r="r" b="b"/>
              <a:pathLst>
                <a:path w="2249804" h="2249804">
                  <a:moveTo>
                    <a:pt x="1124803" y="0"/>
                  </a:moveTo>
                  <a:lnTo>
                    <a:pt x="1076011" y="1039"/>
                  </a:lnTo>
                  <a:lnTo>
                    <a:pt x="1027750" y="4128"/>
                  </a:lnTo>
                  <a:lnTo>
                    <a:pt x="980062" y="9226"/>
                  </a:lnTo>
                  <a:lnTo>
                    <a:pt x="932990" y="16289"/>
                  </a:lnTo>
                  <a:lnTo>
                    <a:pt x="886575" y="25277"/>
                  </a:lnTo>
                  <a:lnTo>
                    <a:pt x="840860" y="36145"/>
                  </a:lnTo>
                  <a:lnTo>
                    <a:pt x="795886" y="48853"/>
                  </a:lnTo>
                  <a:lnTo>
                    <a:pt x="751697" y="63358"/>
                  </a:lnTo>
                  <a:lnTo>
                    <a:pt x="708335" y="79618"/>
                  </a:lnTo>
                  <a:lnTo>
                    <a:pt x="665841" y="97591"/>
                  </a:lnTo>
                  <a:lnTo>
                    <a:pt x="624258" y="117234"/>
                  </a:lnTo>
                  <a:lnTo>
                    <a:pt x="583627" y="138505"/>
                  </a:lnTo>
                  <a:lnTo>
                    <a:pt x="543992" y="161362"/>
                  </a:lnTo>
                  <a:lnTo>
                    <a:pt x="505395" y="185763"/>
                  </a:lnTo>
                  <a:lnTo>
                    <a:pt x="467877" y="211666"/>
                  </a:lnTo>
                  <a:lnTo>
                    <a:pt x="431481" y="239028"/>
                  </a:lnTo>
                  <a:lnTo>
                    <a:pt x="396248" y="267807"/>
                  </a:lnTo>
                  <a:lnTo>
                    <a:pt x="362223" y="297962"/>
                  </a:lnTo>
                  <a:lnTo>
                    <a:pt x="329445" y="329449"/>
                  </a:lnTo>
                  <a:lnTo>
                    <a:pt x="297958" y="362227"/>
                  </a:lnTo>
                  <a:lnTo>
                    <a:pt x="267804" y="396253"/>
                  </a:lnTo>
                  <a:lnTo>
                    <a:pt x="239025" y="431485"/>
                  </a:lnTo>
                  <a:lnTo>
                    <a:pt x="211663" y="467881"/>
                  </a:lnTo>
                  <a:lnTo>
                    <a:pt x="185760" y="505399"/>
                  </a:lnTo>
                  <a:lnTo>
                    <a:pt x="161360" y="543997"/>
                  </a:lnTo>
                  <a:lnTo>
                    <a:pt x="138503" y="583632"/>
                  </a:lnTo>
                  <a:lnTo>
                    <a:pt x="117232" y="624262"/>
                  </a:lnTo>
                  <a:lnTo>
                    <a:pt x="97589" y="665845"/>
                  </a:lnTo>
                  <a:lnTo>
                    <a:pt x="79617" y="708339"/>
                  </a:lnTo>
                  <a:lnTo>
                    <a:pt x="63357" y="751702"/>
                  </a:lnTo>
                  <a:lnTo>
                    <a:pt x="48852" y="795890"/>
                  </a:lnTo>
                  <a:lnTo>
                    <a:pt x="36145" y="840863"/>
                  </a:lnTo>
                  <a:lnTo>
                    <a:pt x="25276" y="886578"/>
                  </a:lnTo>
                  <a:lnTo>
                    <a:pt x="16289" y="932992"/>
                  </a:lnTo>
                  <a:lnTo>
                    <a:pt x="9226" y="980064"/>
                  </a:lnTo>
                  <a:lnTo>
                    <a:pt x="4128" y="1027751"/>
                  </a:lnTo>
                  <a:lnTo>
                    <a:pt x="1039" y="1076012"/>
                  </a:lnTo>
                  <a:lnTo>
                    <a:pt x="0" y="1124803"/>
                  </a:lnTo>
                  <a:lnTo>
                    <a:pt x="1039" y="1173595"/>
                  </a:lnTo>
                  <a:lnTo>
                    <a:pt x="4128" y="1221856"/>
                  </a:lnTo>
                  <a:lnTo>
                    <a:pt x="9226" y="1269544"/>
                  </a:lnTo>
                  <a:lnTo>
                    <a:pt x="16289" y="1316617"/>
                  </a:lnTo>
                  <a:lnTo>
                    <a:pt x="25276" y="1363032"/>
                  </a:lnTo>
                  <a:lnTo>
                    <a:pt x="36145" y="1408747"/>
                  </a:lnTo>
                  <a:lnTo>
                    <a:pt x="48852" y="1453720"/>
                  </a:lnTo>
                  <a:lnTo>
                    <a:pt x="63357" y="1497910"/>
                  </a:lnTo>
                  <a:lnTo>
                    <a:pt x="79617" y="1541273"/>
                  </a:lnTo>
                  <a:lnTo>
                    <a:pt x="97589" y="1583767"/>
                  </a:lnTo>
                  <a:lnTo>
                    <a:pt x="117232" y="1625350"/>
                  </a:lnTo>
                  <a:lnTo>
                    <a:pt x="138503" y="1665981"/>
                  </a:lnTo>
                  <a:lnTo>
                    <a:pt x="161360" y="1705616"/>
                  </a:lnTo>
                  <a:lnTo>
                    <a:pt x="185760" y="1744214"/>
                  </a:lnTo>
                  <a:lnTo>
                    <a:pt x="211663" y="1781733"/>
                  </a:lnTo>
                  <a:lnTo>
                    <a:pt x="239025" y="1818129"/>
                  </a:lnTo>
                  <a:lnTo>
                    <a:pt x="267804" y="1853362"/>
                  </a:lnTo>
                  <a:lnTo>
                    <a:pt x="297958" y="1887388"/>
                  </a:lnTo>
                  <a:lnTo>
                    <a:pt x="329445" y="1920166"/>
                  </a:lnTo>
                  <a:lnTo>
                    <a:pt x="362223" y="1951654"/>
                  </a:lnTo>
                  <a:lnTo>
                    <a:pt x="396248" y="1981808"/>
                  </a:lnTo>
                  <a:lnTo>
                    <a:pt x="431481" y="2010588"/>
                  </a:lnTo>
                  <a:lnTo>
                    <a:pt x="467877" y="2037950"/>
                  </a:lnTo>
                  <a:lnTo>
                    <a:pt x="505395" y="2063853"/>
                  </a:lnTo>
                  <a:lnTo>
                    <a:pt x="543992" y="2088254"/>
                  </a:lnTo>
                  <a:lnTo>
                    <a:pt x="583627" y="2111111"/>
                  </a:lnTo>
                  <a:lnTo>
                    <a:pt x="624258" y="2132383"/>
                  </a:lnTo>
                  <a:lnTo>
                    <a:pt x="665841" y="2152026"/>
                  </a:lnTo>
                  <a:lnTo>
                    <a:pt x="708335" y="2169998"/>
                  </a:lnTo>
                  <a:lnTo>
                    <a:pt x="751697" y="2186258"/>
                  </a:lnTo>
                  <a:lnTo>
                    <a:pt x="795886" y="2200763"/>
                  </a:lnTo>
                  <a:lnTo>
                    <a:pt x="840860" y="2213471"/>
                  </a:lnTo>
                  <a:lnTo>
                    <a:pt x="886575" y="2224340"/>
                  </a:lnTo>
                  <a:lnTo>
                    <a:pt x="932990" y="2233327"/>
                  </a:lnTo>
                  <a:lnTo>
                    <a:pt x="980062" y="2240390"/>
                  </a:lnTo>
                  <a:lnTo>
                    <a:pt x="1027750" y="2245488"/>
                  </a:lnTo>
                  <a:lnTo>
                    <a:pt x="1076011" y="2248578"/>
                  </a:lnTo>
                  <a:lnTo>
                    <a:pt x="1124803" y="2249617"/>
                  </a:lnTo>
                  <a:lnTo>
                    <a:pt x="1173595" y="2248578"/>
                  </a:lnTo>
                  <a:lnTo>
                    <a:pt x="1221856" y="2245488"/>
                  </a:lnTo>
                  <a:lnTo>
                    <a:pt x="1269544" y="2240390"/>
                  </a:lnTo>
                  <a:lnTo>
                    <a:pt x="1316616" y="2233327"/>
                  </a:lnTo>
                  <a:lnTo>
                    <a:pt x="1363031" y="2224340"/>
                  </a:lnTo>
                  <a:lnTo>
                    <a:pt x="1408746" y="2213471"/>
                  </a:lnTo>
                  <a:lnTo>
                    <a:pt x="1453720" y="2200763"/>
                  </a:lnTo>
                  <a:lnTo>
                    <a:pt x="1497908" y="2186258"/>
                  </a:lnTo>
                  <a:lnTo>
                    <a:pt x="1541271" y="2169998"/>
                  </a:lnTo>
                  <a:lnTo>
                    <a:pt x="1583765" y="2152026"/>
                  </a:lnTo>
                  <a:lnTo>
                    <a:pt x="1625348" y="2132383"/>
                  </a:lnTo>
                  <a:lnTo>
                    <a:pt x="1665978" y="2111111"/>
                  </a:lnTo>
                  <a:lnTo>
                    <a:pt x="1705613" y="2088254"/>
                  </a:lnTo>
                  <a:lnTo>
                    <a:pt x="1744211" y="2063853"/>
                  </a:lnTo>
                  <a:lnTo>
                    <a:pt x="1781729" y="2037950"/>
                  </a:lnTo>
                  <a:lnTo>
                    <a:pt x="1818125" y="2010588"/>
                  </a:lnTo>
                  <a:lnTo>
                    <a:pt x="1853357" y="1981808"/>
                  </a:lnTo>
                  <a:lnTo>
                    <a:pt x="1887383" y="1951654"/>
                  </a:lnTo>
                  <a:lnTo>
                    <a:pt x="1920161" y="1920166"/>
                  </a:lnTo>
                  <a:lnTo>
                    <a:pt x="1951648" y="1887388"/>
                  </a:lnTo>
                  <a:lnTo>
                    <a:pt x="1981802" y="1853362"/>
                  </a:lnTo>
                  <a:lnTo>
                    <a:pt x="2010581" y="1818129"/>
                  </a:lnTo>
                  <a:lnTo>
                    <a:pt x="2037943" y="1781733"/>
                  </a:lnTo>
                  <a:lnTo>
                    <a:pt x="2063845" y="1744214"/>
                  </a:lnTo>
                  <a:lnTo>
                    <a:pt x="2088246" y="1705616"/>
                  </a:lnTo>
                  <a:lnTo>
                    <a:pt x="2111103" y="1665981"/>
                  </a:lnTo>
                  <a:lnTo>
                    <a:pt x="2132374" y="1625350"/>
                  </a:lnTo>
                  <a:lnTo>
                    <a:pt x="2152017" y="1583767"/>
                  </a:lnTo>
                  <a:lnTo>
                    <a:pt x="2169989" y="1541273"/>
                  </a:lnTo>
                  <a:lnTo>
                    <a:pt x="2186249" y="1497910"/>
                  </a:lnTo>
                  <a:lnTo>
                    <a:pt x="2200754" y="1453720"/>
                  </a:lnTo>
                  <a:lnTo>
                    <a:pt x="2213461" y="1408747"/>
                  </a:lnTo>
                  <a:lnTo>
                    <a:pt x="2224330" y="1363032"/>
                  </a:lnTo>
                  <a:lnTo>
                    <a:pt x="2233317" y="1316617"/>
                  </a:lnTo>
                  <a:lnTo>
                    <a:pt x="2240380" y="1269544"/>
                  </a:lnTo>
                  <a:lnTo>
                    <a:pt x="2245478" y="1221856"/>
                  </a:lnTo>
                  <a:lnTo>
                    <a:pt x="2248567" y="1173595"/>
                  </a:lnTo>
                  <a:lnTo>
                    <a:pt x="2249606" y="1124803"/>
                  </a:lnTo>
                  <a:lnTo>
                    <a:pt x="2248567" y="1076012"/>
                  </a:lnTo>
                  <a:lnTo>
                    <a:pt x="2245478" y="1027751"/>
                  </a:lnTo>
                  <a:lnTo>
                    <a:pt x="2240380" y="980064"/>
                  </a:lnTo>
                  <a:lnTo>
                    <a:pt x="2233317" y="932992"/>
                  </a:lnTo>
                  <a:lnTo>
                    <a:pt x="2224330" y="886578"/>
                  </a:lnTo>
                  <a:lnTo>
                    <a:pt x="2213461" y="840863"/>
                  </a:lnTo>
                  <a:lnTo>
                    <a:pt x="2200754" y="795890"/>
                  </a:lnTo>
                  <a:lnTo>
                    <a:pt x="2186249" y="751702"/>
                  </a:lnTo>
                  <a:lnTo>
                    <a:pt x="2169989" y="708339"/>
                  </a:lnTo>
                  <a:lnTo>
                    <a:pt x="2152017" y="665845"/>
                  </a:lnTo>
                  <a:lnTo>
                    <a:pt x="2132374" y="624262"/>
                  </a:lnTo>
                  <a:lnTo>
                    <a:pt x="2111103" y="583632"/>
                  </a:lnTo>
                  <a:lnTo>
                    <a:pt x="2088246" y="543997"/>
                  </a:lnTo>
                  <a:lnTo>
                    <a:pt x="2063845" y="505399"/>
                  </a:lnTo>
                  <a:lnTo>
                    <a:pt x="2037943" y="467881"/>
                  </a:lnTo>
                  <a:lnTo>
                    <a:pt x="2010581" y="431485"/>
                  </a:lnTo>
                  <a:lnTo>
                    <a:pt x="1981802" y="396253"/>
                  </a:lnTo>
                  <a:lnTo>
                    <a:pt x="1951648" y="362227"/>
                  </a:lnTo>
                  <a:lnTo>
                    <a:pt x="1920161" y="329449"/>
                  </a:lnTo>
                  <a:lnTo>
                    <a:pt x="1887383" y="297962"/>
                  </a:lnTo>
                  <a:lnTo>
                    <a:pt x="1853357" y="267807"/>
                  </a:lnTo>
                  <a:lnTo>
                    <a:pt x="1818125" y="239028"/>
                  </a:lnTo>
                  <a:lnTo>
                    <a:pt x="1781729" y="211666"/>
                  </a:lnTo>
                  <a:lnTo>
                    <a:pt x="1744211" y="185763"/>
                  </a:lnTo>
                  <a:lnTo>
                    <a:pt x="1705613" y="161362"/>
                  </a:lnTo>
                  <a:lnTo>
                    <a:pt x="1665978" y="138505"/>
                  </a:lnTo>
                  <a:lnTo>
                    <a:pt x="1625348" y="117234"/>
                  </a:lnTo>
                  <a:lnTo>
                    <a:pt x="1583765" y="97591"/>
                  </a:lnTo>
                  <a:lnTo>
                    <a:pt x="1541271" y="79618"/>
                  </a:lnTo>
                  <a:lnTo>
                    <a:pt x="1497908" y="63358"/>
                  </a:lnTo>
                  <a:lnTo>
                    <a:pt x="1453720" y="48853"/>
                  </a:lnTo>
                  <a:lnTo>
                    <a:pt x="1408746" y="36145"/>
                  </a:lnTo>
                  <a:lnTo>
                    <a:pt x="1363031" y="25277"/>
                  </a:lnTo>
                  <a:lnTo>
                    <a:pt x="1316616" y="16289"/>
                  </a:lnTo>
                  <a:lnTo>
                    <a:pt x="1269544" y="9226"/>
                  </a:lnTo>
                  <a:lnTo>
                    <a:pt x="1221856" y="4128"/>
                  </a:lnTo>
                  <a:lnTo>
                    <a:pt x="1173595" y="1039"/>
                  </a:lnTo>
                  <a:lnTo>
                    <a:pt x="1124803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4063" y="4113801"/>
              <a:ext cx="1294201" cy="1294201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751428" y="6447418"/>
            <a:ext cx="3005455" cy="121920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611505" marR="5080" indent="-599440">
              <a:lnSpc>
                <a:spcPts val="4450"/>
              </a:lnSpc>
              <a:spcBef>
                <a:spcPts val="660"/>
              </a:spcBef>
            </a:pPr>
            <a:r>
              <a:rPr dirty="0" sz="4100" b="1">
                <a:latin typeface="Calibri"/>
                <a:cs typeface="Calibri"/>
              </a:rPr>
              <a:t>HOW</a:t>
            </a:r>
            <a:r>
              <a:rPr dirty="0" sz="4100" spc="-25" b="1">
                <a:latin typeface="Calibri"/>
                <a:cs typeface="Calibri"/>
              </a:rPr>
              <a:t> </a:t>
            </a:r>
            <a:r>
              <a:rPr dirty="0" sz="4100">
                <a:latin typeface="Calibri"/>
                <a:cs typeface="Calibri"/>
              </a:rPr>
              <a:t>DO</a:t>
            </a:r>
            <a:r>
              <a:rPr dirty="0" sz="4100" spc="-25">
                <a:latin typeface="Calibri"/>
                <a:cs typeface="Calibri"/>
              </a:rPr>
              <a:t> YOU </a:t>
            </a:r>
            <a:r>
              <a:rPr dirty="0" sz="4100">
                <a:latin typeface="Calibri"/>
                <a:cs typeface="Calibri"/>
              </a:rPr>
              <a:t>FIND</a:t>
            </a:r>
            <a:r>
              <a:rPr dirty="0" sz="4100" spc="5">
                <a:latin typeface="Calibri"/>
                <a:cs typeface="Calibri"/>
              </a:rPr>
              <a:t> </a:t>
            </a:r>
            <a:r>
              <a:rPr dirty="0" sz="4100" spc="-25">
                <a:latin typeface="Calibri"/>
                <a:cs typeface="Calibri"/>
              </a:rPr>
              <a:t>IT?</a:t>
            </a:r>
            <a:endParaRPr sz="4100">
              <a:latin typeface="Calibri"/>
              <a:cs typeface="Calibri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461954" y="3594770"/>
            <a:ext cx="2249805" cy="2249805"/>
            <a:chOff x="11461954" y="3594770"/>
            <a:chExt cx="2249805" cy="2249805"/>
          </a:xfrm>
        </p:grpSpPr>
        <p:sp>
          <p:nvSpPr>
            <p:cNvPr id="12" name="object 12" descr=""/>
            <p:cNvSpPr/>
            <p:nvPr/>
          </p:nvSpPr>
          <p:spPr>
            <a:xfrm>
              <a:off x="11461954" y="3594770"/>
              <a:ext cx="2249805" cy="2249805"/>
            </a:xfrm>
            <a:custGeom>
              <a:avLst/>
              <a:gdLst/>
              <a:ahLst/>
              <a:cxnLst/>
              <a:rect l="l" t="t" r="r" b="b"/>
              <a:pathLst>
                <a:path w="2249805" h="2249804">
                  <a:moveTo>
                    <a:pt x="1124887" y="0"/>
                  </a:moveTo>
                  <a:lnTo>
                    <a:pt x="1076093" y="1039"/>
                  </a:lnTo>
                  <a:lnTo>
                    <a:pt x="1027830" y="4128"/>
                  </a:lnTo>
                  <a:lnTo>
                    <a:pt x="980140" y="9226"/>
                  </a:lnTo>
                  <a:lnTo>
                    <a:pt x="933065" y="16289"/>
                  </a:lnTo>
                  <a:lnTo>
                    <a:pt x="886648" y="25277"/>
                  </a:lnTo>
                  <a:lnTo>
                    <a:pt x="840931" y="36145"/>
                  </a:lnTo>
                  <a:lnTo>
                    <a:pt x="795955" y="48853"/>
                  </a:lnTo>
                  <a:lnTo>
                    <a:pt x="751763" y="63358"/>
                  </a:lnTo>
                  <a:lnTo>
                    <a:pt x="708398" y="79618"/>
                  </a:lnTo>
                  <a:lnTo>
                    <a:pt x="665901" y="97591"/>
                  </a:lnTo>
                  <a:lnTo>
                    <a:pt x="624315" y="117234"/>
                  </a:lnTo>
                  <a:lnTo>
                    <a:pt x="583682" y="138505"/>
                  </a:lnTo>
                  <a:lnTo>
                    <a:pt x="544044" y="161362"/>
                  </a:lnTo>
                  <a:lnTo>
                    <a:pt x="505444" y="185763"/>
                  </a:lnTo>
                  <a:lnTo>
                    <a:pt x="467923" y="211666"/>
                  </a:lnTo>
                  <a:lnTo>
                    <a:pt x="431524" y="239028"/>
                  </a:lnTo>
                  <a:lnTo>
                    <a:pt x="396288" y="267807"/>
                  </a:lnTo>
                  <a:lnTo>
                    <a:pt x="362259" y="297962"/>
                  </a:lnTo>
                  <a:lnTo>
                    <a:pt x="329479" y="329449"/>
                  </a:lnTo>
                  <a:lnTo>
                    <a:pt x="297989" y="362227"/>
                  </a:lnTo>
                  <a:lnTo>
                    <a:pt x="267832" y="396253"/>
                  </a:lnTo>
                  <a:lnTo>
                    <a:pt x="239050" y="431485"/>
                  </a:lnTo>
                  <a:lnTo>
                    <a:pt x="211686" y="467881"/>
                  </a:lnTo>
                  <a:lnTo>
                    <a:pt x="185781" y="505399"/>
                  </a:lnTo>
                  <a:lnTo>
                    <a:pt x="161378" y="543997"/>
                  </a:lnTo>
                  <a:lnTo>
                    <a:pt x="138518" y="583632"/>
                  </a:lnTo>
                  <a:lnTo>
                    <a:pt x="117245" y="624262"/>
                  </a:lnTo>
                  <a:lnTo>
                    <a:pt x="97600" y="665845"/>
                  </a:lnTo>
                  <a:lnTo>
                    <a:pt x="79626" y="708339"/>
                  </a:lnTo>
                  <a:lnTo>
                    <a:pt x="63364" y="751702"/>
                  </a:lnTo>
                  <a:lnTo>
                    <a:pt x="48858" y="795890"/>
                  </a:lnTo>
                  <a:lnTo>
                    <a:pt x="36149" y="840863"/>
                  </a:lnTo>
                  <a:lnTo>
                    <a:pt x="25279" y="886578"/>
                  </a:lnTo>
                  <a:lnTo>
                    <a:pt x="16291" y="932992"/>
                  </a:lnTo>
                  <a:lnTo>
                    <a:pt x="9227" y="980064"/>
                  </a:lnTo>
                  <a:lnTo>
                    <a:pt x="4129" y="1027751"/>
                  </a:lnTo>
                  <a:lnTo>
                    <a:pt x="1039" y="1076012"/>
                  </a:lnTo>
                  <a:lnTo>
                    <a:pt x="0" y="1124803"/>
                  </a:lnTo>
                  <a:lnTo>
                    <a:pt x="1039" y="1173595"/>
                  </a:lnTo>
                  <a:lnTo>
                    <a:pt x="4129" y="1221856"/>
                  </a:lnTo>
                  <a:lnTo>
                    <a:pt x="9227" y="1269544"/>
                  </a:lnTo>
                  <a:lnTo>
                    <a:pt x="16291" y="1316617"/>
                  </a:lnTo>
                  <a:lnTo>
                    <a:pt x="25279" y="1363032"/>
                  </a:lnTo>
                  <a:lnTo>
                    <a:pt x="36149" y="1408747"/>
                  </a:lnTo>
                  <a:lnTo>
                    <a:pt x="48858" y="1453720"/>
                  </a:lnTo>
                  <a:lnTo>
                    <a:pt x="63364" y="1497910"/>
                  </a:lnTo>
                  <a:lnTo>
                    <a:pt x="79626" y="1541273"/>
                  </a:lnTo>
                  <a:lnTo>
                    <a:pt x="97600" y="1583767"/>
                  </a:lnTo>
                  <a:lnTo>
                    <a:pt x="117245" y="1625350"/>
                  </a:lnTo>
                  <a:lnTo>
                    <a:pt x="138518" y="1665981"/>
                  </a:lnTo>
                  <a:lnTo>
                    <a:pt x="161378" y="1705616"/>
                  </a:lnTo>
                  <a:lnTo>
                    <a:pt x="185781" y="1744214"/>
                  </a:lnTo>
                  <a:lnTo>
                    <a:pt x="211686" y="1781733"/>
                  </a:lnTo>
                  <a:lnTo>
                    <a:pt x="239050" y="1818129"/>
                  </a:lnTo>
                  <a:lnTo>
                    <a:pt x="267832" y="1853362"/>
                  </a:lnTo>
                  <a:lnTo>
                    <a:pt x="297989" y="1887388"/>
                  </a:lnTo>
                  <a:lnTo>
                    <a:pt x="329479" y="1920166"/>
                  </a:lnTo>
                  <a:lnTo>
                    <a:pt x="362259" y="1951654"/>
                  </a:lnTo>
                  <a:lnTo>
                    <a:pt x="396288" y="1981808"/>
                  </a:lnTo>
                  <a:lnTo>
                    <a:pt x="431524" y="2010588"/>
                  </a:lnTo>
                  <a:lnTo>
                    <a:pt x="467923" y="2037950"/>
                  </a:lnTo>
                  <a:lnTo>
                    <a:pt x="505444" y="2063853"/>
                  </a:lnTo>
                  <a:lnTo>
                    <a:pt x="544044" y="2088254"/>
                  </a:lnTo>
                  <a:lnTo>
                    <a:pt x="583682" y="2111111"/>
                  </a:lnTo>
                  <a:lnTo>
                    <a:pt x="624315" y="2132383"/>
                  </a:lnTo>
                  <a:lnTo>
                    <a:pt x="665901" y="2152026"/>
                  </a:lnTo>
                  <a:lnTo>
                    <a:pt x="708398" y="2169998"/>
                  </a:lnTo>
                  <a:lnTo>
                    <a:pt x="751763" y="2186258"/>
                  </a:lnTo>
                  <a:lnTo>
                    <a:pt x="795955" y="2200763"/>
                  </a:lnTo>
                  <a:lnTo>
                    <a:pt x="840931" y="2213471"/>
                  </a:lnTo>
                  <a:lnTo>
                    <a:pt x="886648" y="2224340"/>
                  </a:lnTo>
                  <a:lnTo>
                    <a:pt x="933065" y="2233327"/>
                  </a:lnTo>
                  <a:lnTo>
                    <a:pt x="980140" y="2240390"/>
                  </a:lnTo>
                  <a:lnTo>
                    <a:pt x="1027830" y="2245488"/>
                  </a:lnTo>
                  <a:lnTo>
                    <a:pt x="1076093" y="2248578"/>
                  </a:lnTo>
                  <a:lnTo>
                    <a:pt x="1124887" y="2249617"/>
                  </a:lnTo>
                  <a:lnTo>
                    <a:pt x="1173672" y="2248578"/>
                  </a:lnTo>
                  <a:lnTo>
                    <a:pt x="1221928" y="2245488"/>
                  </a:lnTo>
                  <a:lnTo>
                    <a:pt x="1269610" y="2240390"/>
                  </a:lnTo>
                  <a:lnTo>
                    <a:pt x="1316678" y="2233327"/>
                  </a:lnTo>
                  <a:lnTo>
                    <a:pt x="1363089" y="2224340"/>
                  </a:lnTo>
                  <a:lnTo>
                    <a:pt x="1408801" y="2213471"/>
                  </a:lnTo>
                  <a:lnTo>
                    <a:pt x="1453771" y="2200763"/>
                  </a:lnTo>
                  <a:lnTo>
                    <a:pt x="1497957" y="2186258"/>
                  </a:lnTo>
                  <a:lnTo>
                    <a:pt x="1541317" y="2169998"/>
                  </a:lnTo>
                  <a:lnTo>
                    <a:pt x="1583809" y="2152026"/>
                  </a:lnTo>
                  <a:lnTo>
                    <a:pt x="1625391" y="2132383"/>
                  </a:lnTo>
                  <a:lnTo>
                    <a:pt x="1666020" y="2111111"/>
                  </a:lnTo>
                  <a:lnTo>
                    <a:pt x="1705654" y="2088254"/>
                  </a:lnTo>
                  <a:lnTo>
                    <a:pt x="1744251" y="2063853"/>
                  </a:lnTo>
                  <a:lnTo>
                    <a:pt x="1781769" y="2037950"/>
                  </a:lnTo>
                  <a:lnTo>
                    <a:pt x="1818166" y="2010588"/>
                  </a:lnTo>
                  <a:lnTo>
                    <a:pt x="1853398" y="1981808"/>
                  </a:lnTo>
                  <a:lnTo>
                    <a:pt x="1887425" y="1951654"/>
                  </a:lnTo>
                  <a:lnTo>
                    <a:pt x="1920203" y="1920166"/>
                  </a:lnTo>
                  <a:lnTo>
                    <a:pt x="1951691" y="1887388"/>
                  </a:lnTo>
                  <a:lnTo>
                    <a:pt x="1981846" y="1853362"/>
                  </a:lnTo>
                  <a:lnTo>
                    <a:pt x="2010626" y="1818129"/>
                  </a:lnTo>
                  <a:lnTo>
                    <a:pt x="2037989" y="1781733"/>
                  </a:lnTo>
                  <a:lnTo>
                    <a:pt x="2063893" y="1744214"/>
                  </a:lnTo>
                  <a:lnTo>
                    <a:pt x="2088295" y="1705616"/>
                  </a:lnTo>
                  <a:lnTo>
                    <a:pt x="2111154" y="1665981"/>
                  </a:lnTo>
                  <a:lnTo>
                    <a:pt x="2132426" y="1625350"/>
                  </a:lnTo>
                  <a:lnTo>
                    <a:pt x="2152070" y="1583767"/>
                  </a:lnTo>
                  <a:lnTo>
                    <a:pt x="2170044" y="1541273"/>
                  </a:lnTo>
                  <a:lnTo>
                    <a:pt x="2186305" y="1497910"/>
                  </a:lnTo>
                  <a:lnTo>
                    <a:pt x="2200811" y="1453720"/>
                  </a:lnTo>
                  <a:lnTo>
                    <a:pt x="2213520" y="1408747"/>
                  </a:lnTo>
                  <a:lnTo>
                    <a:pt x="2224390" y="1363032"/>
                  </a:lnTo>
                  <a:lnTo>
                    <a:pt x="2233378" y="1316617"/>
                  </a:lnTo>
                  <a:lnTo>
                    <a:pt x="2240442" y="1269544"/>
                  </a:lnTo>
                  <a:lnTo>
                    <a:pt x="2245540" y="1221856"/>
                  </a:lnTo>
                  <a:lnTo>
                    <a:pt x="2248630" y="1173595"/>
                  </a:lnTo>
                  <a:lnTo>
                    <a:pt x="2249669" y="1124803"/>
                  </a:lnTo>
                  <a:lnTo>
                    <a:pt x="2248630" y="1076012"/>
                  </a:lnTo>
                  <a:lnTo>
                    <a:pt x="2245540" y="1027751"/>
                  </a:lnTo>
                  <a:lnTo>
                    <a:pt x="2240442" y="980064"/>
                  </a:lnTo>
                  <a:lnTo>
                    <a:pt x="2233378" y="932992"/>
                  </a:lnTo>
                  <a:lnTo>
                    <a:pt x="2224390" y="886578"/>
                  </a:lnTo>
                  <a:lnTo>
                    <a:pt x="2213520" y="840863"/>
                  </a:lnTo>
                  <a:lnTo>
                    <a:pt x="2200811" y="795890"/>
                  </a:lnTo>
                  <a:lnTo>
                    <a:pt x="2186305" y="751702"/>
                  </a:lnTo>
                  <a:lnTo>
                    <a:pt x="2170044" y="708339"/>
                  </a:lnTo>
                  <a:lnTo>
                    <a:pt x="2152070" y="665845"/>
                  </a:lnTo>
                  <a:lnTo>
                    <a:pt x="2132426" y="624262"/>
                  </a:lnTo>
                  <a:lnTo>
                    <a:pt x="2111154" y="583632"/>
                  </a:lnTo>
                  <a:lnTo>
                    <a:pt x="2088295" y="543997"/>
                  </a:lnTo>
                  <a:lnTo>
                    <a:pt x="2063893" y="505399"/>
                  </a:lnTo>
                  <a:lnTo>
                    <a:pt x="2037989" y="467881"/>
                  </a:lnTo>
                  <a:lnTo>
                    <a:pt x="2010626" y="431485"/>
                  </a:lnTo>
                  <a:lnTo>
                    <a:pt x="1981846" y="396253"/>
                  </a:lnTo>
                  <a:lnTo>
                    <a:pt x="1951691" y="362227"/>
                  </a:lnTo>
                  <a:lnTo>
                    <a:pt x="1920203" y="329449"/>
                  </a:lnTo>
                  <a:lnTo>
                    <a:pt x="1887425" y="297962"/>
                  </a:lnTo>
                  <a:lnTo>
                    <a:pt x="1853398" y="267807"/>
                  </a:lnTo>
                  <a:lnTo>
                    <a:pt x="1818166" y="239028"/>
                  </a:lnTo>
                  <a:lnTo>
                    <a:pt x="1781769" y="211666"/>
                  </a:lnTo>
                  <a:lnTo>
                    <a:pt x="1744251" y="185763"/>
                  </a:lnTo>
                  <a:lnTo>
                    <a:pt x="1705654" y="161362"/>
                  </a:lnTo>
                  <a:lnTo>
                    <a:pt x="1666020" y="138505"/>
                  </a:lnTo>
                  <a:lnTo>
                    <a:pt x="1625391" y="117234"/>
                  </a:lnTo>
                  <a:lnTo>
                    <a:pt x="1583809" y="97591"/>
                  </a:lnTo>
                  <a:lnTo>
                    <a:pt x="1541317" y="79618"/>
                  </a:lnTo>
                  <a:lnTo>
                    <a:pt x="1497957" y="63358"/>
                  </a:lnTo>
                  <a:lnTo>
                    <a:pt x="1453771" y="48853"/>
                  </a:lnTo>
                  <a:lnTo>
                    <a:pt x="1408801" y="36145"/>
                  </a:lnTo>
                  <a:lnTo>
                    <a:pt x="1363089" y="25277"/>
                  </a:lnTo>
                  <a:lnTo>
                    <a:pt x="1316678" y="16289"/>
                  </a:lnTo>
                  <a:lnTo>
                    <a:pt x="1269610" y="9226"/>
                  </a:lnTo>
                  <a:lnTo>
                    <a:pt x="1221928" y="4128"/>
                  </a:lnTo>
                  <a:lnTo>
                    <a:pt x="1173672" y="1039"/>
                  </a:lnTo>
                  <a:lnTo>
                    <a:pt x="112488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39322" y="4073593"/>
              <a:ext cx="1294201" cy="1291688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1084762" y="6447418"/>
            <a:ext cx="3005455" cy="121920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257810" marR="5080" indent="-245745">
              <a:lnSpc>
                <a:spcPts val="4450"/>
              </a:lnSpc>
              <a:spcBef>
                <a:spcPts val="660"/>
              </a:spcBef>
            </a:pPr>
            <a:r>
              <a:rPr dirty="0" sz="4100" b="1">
                <a:latin typeface="Calibri"/>
                <a:cs typeface="Calibri"/>
              </a:rPr>
              <a:t>HOW</a:t>
            </a:r>
            <a:r>
              <a:rPr dirty="0" sz="4100" spc="-25" b="1">
                <a:latin typeface="Calibri"/>
                <a:cs typeface="Calibri"/>
              </a:rPr>
              <a:t> </a:t>
            </a:r>
            <a:r>
              <a:rPr dirty="0" sz="4100">
                <a:latin typeface="Calibri"/>
                <a:cs typeface="Calibri"/>
              </a:rPr>
              <a:t>DO</a:t>
            </a:r>
            <a:r>
              <a:rPr dirty="0" sz="4100" spc="-25">
                <a:latin typeface="Calibri"/>
                <a:cs typeface="Calibri"/>
              </a:rPr>
              <a:t> YOU </a:t>
            </a:r>
            <a:r>
              <a:rPr dirty="0" sz="4100">
                <a:latin typeface="Calibri"/>
                <a:cs typeface="Calibri"/>
              </a:rPr>
              <a:t>EXPLOIT</a:t>
            </a:r>
            <a:r>
              <a:rPr dirty="0" sz="4100" spc="-95">
                <a:latin typeface="Calibri"/>
                <a:cs typeface="Calibri"/>
              </a:rPr>
              <a:t> </a:t>
            </a:r>
            <a:r>
              <a:rPr dirty="0" sz="4100" spc="-25">
                <a:latin typeface="Calibri"/>
                <a:cs typeface="Calibri"/>
              </a:rPr>
              <a:t>IT?</a:t>
            </a:r>
            <a:endParaRPr sz="410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5795226" y="3594770"/>
            <a:ext cx="2249805" cy="2249805"/>
            <a:chOff x="15795226" y="3594770"/>
            <a:chExt cx="2249805" cy="2249805"/>
          </a:xfrm>
        </p:grpSpPr>
        <p:sp>
          <p:nvSpPr>
            <p:cNvPr id="16" name="object 16" descr=""/>
            <p:cNvSpPr/>
            <p:nvPr/>
          </p:nvSpPr>
          <p:spPr>
            <a:xfrm>
              <a:off x="15795226" y="3594770"/>
              <a:ext cx="2249805" cy="2249805"/>
            </a:xfrm>
            <a:custGeom>
              <a:avLst/>
              <a:gdLst/>
              <a:ahLst/>
              <a:cxnLst/>
              <a:rect l="l" t="t" r="r" b="b"/>
              <a:pathLst>
                <a:path w="2249805" h="2249804">
                  <a:moveTo>
                    <a:pt x="1124887" y="0"/>
                  </a:moveTo>
                  <a:lnTo>
                    <a:pt x="1076093" y="1039"/>
                  </a:lnTo>
                  <a:lnTo>
                    <a:pt x="1027830" y="4128"/>
                  </a:lnTo>
                  <a:lnTo>
                    <a:pt x="980140" y="9226"/>
                  </a:lnTo>
                  <a:lnTo>
                    <a:pt x="933065" y="16289"/>
                  </a:lnTo>
                  <a:lnTo>
                    <a:pt x="886648" y="25277"/>
                  </a:lnTo>
                  <a:lnTo>
                    <a:pt x="840931" y="36145"/>
                  </a:lnTo>
                  <a:lnTo>
                    <a:pt x="795955" y="48853"/>
                  </a:lnTo>
                  <a:lnTo>
                    <a:pt x="751763" y="63358"/>
                  </a:lnTo>
                  <a:lnTo>
                    <a:pt x="708398" y="79618"/>
                  </a:lnTo>
                  <a:lnTo>
                    <a:pt x="665901" y="97591"/>
                  </a:lnTo>
                  <a:lnTo>
                    <a:pt x="624315" y="117234"/>
                  </a:lnTo>
                  <a:lnTo>
                    <a:pt x="583682" y="138505"/>
                  </a:lnTo>
                  <a:lnTo>
                    <a:pt x="544044" y="161362"/>
                  </a:lnTo>
                  <a:lnTo>
                    <a:pt x="505444" y="185763"/>
                  </a:lnTo>
                  <a:lnTo>
                    <a:pt x="467923" y="211666"/>
                  </a:lnTo>
                  <a:lnTo>
                    <a:pt x="431524" y="239028"/>
                  </a:lnTo>
                  <a:lnTo>
                    <a:pt x="396288" y="267807"/>
                  </a:lnTo>
                  <a:lnTo>
                    <a:pt x="362259" y="297962"/>
                  </a:lnTo>
                  <a:lnTo>
                    <a:pt x="329479" y="329449"/>
                  </a:lnTo>
                  <a:lnTo>
                    <a:pt x="297989" y="362227"/>
                  </a:lnTo>
                  <a:lnTo>
                    <a:pt x="267832" y="396253"/>
                  </a:lnTo>
                  <a:lnTo>
                    <a:pt x="239050" y="431485"/>
                  </a:lnTo>
                  <a:lnTo>
                    <a:pt x="211686" y="467881"/>
                  </a:lnTo>
                  <a:lnTo>
                    <a:pt x="185781" y="505399"/>
                  </a:lnTo>
                  <a:lnTo>
                    <a:pt x="161378" y="543997"/>
                  </a:lnTo>
                  <a:lnTo>
                    <a:pt x="138518" y="583632"/>
                  </a:lnTo>
                  <a:lnTo>
                    <a:pt x="117245" y="624262"/>
                  </a:lnTo>
                  <a:lnTo>
                    <a:pt x="97600" y="665845"/>
                  </a:lnTo>
                  <a:lnTo>
                    <a:pt x="79626" y="708339"/>
                  </a:lnTo>
                  <a:lnTo>
                    <a:pt x="63364" y="751702"/>
                  </a:lnTo>
                  <a:lnTo>
                    <a:pt x="48858" y="795890"/>
                  </a:lnTo>
                  <a:lnTo>
                    <a:pt x="36149" y="840863"/>
                  </a:lnTo>
                  <a:lnTo>
                    <a:pt x="25279" y="886578"/>
                  </a:lnTo>
                  <a:lnTo>
                    <a:pt x="16291" y="932992"/>
                  </a:lnTo>
                  <a:lnTo>
                    <a:pt x="9227" y="980064"/>
                  </a:lnTo>
                  <a:lnTo>
                    <a:pt x="4129" y="1027751"/>
                  </a:lnTo>
                  <a:lnTo>
                    <a:pt x="1039" y="1076012"/>
                  </a:lnTo>
                  <a:lnTo>
                    <a:pt x="0" y="1124803"/>
                  </a:lnTo>
                  <a:lnTo>
                    <a:pt x="1039" y="1173595"/>
                  </a:lnTo>
                  <a:lnTo>
                    <a:pt x="4129" y="1221856"/>
                  </a:lnTo>
                  <a:lnTo>
                    <a:pt x="9227" y="1269544"/>
                  </a:lnTo>
                  <a:lnTo>
                    <a:pt x="16291" y="1316617"/>
                  </a:lnTo>
                  <a:lnTo>
                    <a:pt x="25279" y="1363032"/>
                  </a:lnTo>
                  <a:lnTo>
                    <a:pt x="36149" y="1408747"/>
                  </a:lnTo>
                  <a:lnTo>
                    <a:pt x="48858" y="1453720"/>
                  </a:lnTo>
                  <a:lnTo>
                    <a:pt x="63364" y="1497910"/>
                  </a:lnTo>
                  <a:lnTo>
                    <a:pt x="79626" y="1541273"/>
                  </a:lnTo>
                  <a:lnTo>
                    <a:pt x="97600" y="1583767"/>
                  </a:lnTo>
                  <a:lnTo>
                    <a:pt x="117245" y="1625350"/>
                  </a:lnTo>
                  <a:lnTo>
                    <a:pt x="138518" y="1665981"/>
                  </a:lnTo>
                  <a:lnTo>
                    <a:pt x="161378" y="1705616"/>
                  </a:lnTo>
                  <a:lnTo>
                    <a:pt x="185781" y="1744214"/>
                  </a:lnTo>
                  <a:lnTo>
                    <a:pt x="211686" y="1781733"/>
                  </a:lnTo>
                  <a:lnTo>
                    <a:pt x="239050" y="1818129"/>
                  </a:lnTo>
                  <a:lnTo>
                    <a:pt x="267832" y="1853362"/>
                  </a:lnTo>
                  <a:lnTo>
                    <a:pt x="297989" y="1887388"/>
                  </a:lnTo>
                  <a:lnTo>
                    <a:pt x="329479" y="1920166"/>
                  </a:lnTo>
                  <a:lnTo>
                    <a:pt x="362259" y="1951654"/>
                  </a:lnTo>
                  <a:lnTo>
                    <a:pt x="396288" y="1981808"/>
                  </a:lnTo>
                  <a:lnTo>
                    <a:pt x="431524" y="2010588"/>
                  </a:lnTo>
                  <a:lnTo>
                    <a:pt x="467923" y="2037950"/>
                  </a:lnTo>
                  <a:lnTo>
                    <a:pt x="505444" y="2063853"/>
                  </a:lnTo>
                  <a:lnTo>
                    <a:pt x="544044" y="2088254"/>
                  </a:lnTo>
                  <a:lnTo>
                    <a:pt x="583682" y="2111111"/>
                  </a:lnTo>
                  <a:lnTo>
                    <a:pt x="624315" y="2132383"/>
                  </a:lnTo>
                  <a:lnTo>
                    <a:pt x="665901" y="2152026"/>
                  </a:lnTo>
                  <a:lnTo>
                    <a:pt x="708398" y="2169998"/>
                  </a:lnTo>
                  <a:lnTo>
                    <a:pt x="751763" y="2186258"/>
                  </a:lnTo>
                  <a:lnTo>
                    <a:pt x="795955" y="2200763"/>
                  </a:lnTo>
                  <a:lnTo>
                    <a:pt x="840931" y="2213471"/>
                  </a:lnTo>
                  <a:lnTo>
                    <a:pt x="886648" y="2224340"/>
                  </a:lnTo>
                  <a:lnTo>
                    <a:pt x="933065" y="2233327"/>
                  </a:lnTo>
                  <a:lnTo>
                    <a:pt x="980140" y="2240390"/>
                  </a:lnTo>
                  <a:lnTo>
                    <a:pt x="1027830" y="2245488"/>
                  </a:lnTo>
                  <a:lnTo>
                    <a:pt x="1076093" y="2248578"/>
                  </a:lnTo>
                  <a:lnTo>
                    <a:pt x="1124887" y="2249617"/>
                  </a:lnTo>
                  <a:lnTo>
                    <a:pt x="1173672" y="2248578"/>
                  </a:lnTo>
                  <a:lnTo>
                    <a:pt x="1221928" y="2245488"/>
                  </a:lnTo>
                  <a:lnTo>
                    <a:pt x="1269610" y="2240390"/>
                  </a:lnTo>
                  <a:lnTo>
                    <a:pt x="1316678" y="2233327"/>
                  </a:lnTo>
                  <a:lnTo>
                    <a:pt x="1363089" y="2224340"/>
                  </a:lnTo>
                  <a:lnTo>
                    <a:pt x="1408801" y="2213471"/>
                  </a:lnTo>
                  <a:lnTo>
                    <a:pt x="1453771" y="2200763"/>
                  </a:lnTo>
                  <a:lnTo>
                    <a:pt x="1497957" y="2186258"/>
                  </a:lnTo>
                  <a:lnTo>
                    <a:pt x="1541317" y="2169998"/>
                  </a:lnTo>
                  <a:lnTo>
                    <a:pt x="1583809" y="2152026"/>
                  </a:lnTo>
                  <a:lnTo>
                    <a:pt x="1625391" y="2132383"/>
                  </a:lnTo>
                  <a:lnTo>
                    <a:pt x="1666020" y="2111111"/>
                  </a:lnTo>
                  <a:lnTo>
                    <a:pt x="1705654" y="2088254"/>
                  </a:lnTo>
                  <a:lnTo>
                    <a:pt x="1744251" y="2063853"/>
                  </a:lnTo>
                  <a:lnTo>
                    <a:pt x="1781769" y="2037950"/>
                  </a:lnTo>
                  <a:lnTo>
                    <a:pt x="1818166" y="2010588"/>
                  </a:lnTo>
                  <a:lnTo>
                    <a:pt x="1853398" y="1981808"/>
                  </a:lnTo>
                  <a:lnTo>
                    <a:pt x="1887425" y="1951654"/>
                  </a:lnTo>
                  <a:lnTo>
                    <a:pt x="1920203" y="1920166"/>
                  </a:lnTo>
                  <a:lnTo>
                    <a:pt x="1951691" y="1887388"/>
                  </a:lnTo>
                  <a:lnTo>
                    <a:pt x="1981846" y="1853362"/>
                  </a:lnTo>
                  <a:lnTo>
                    <a:pt x="2010626" y="1818129"/>
                  </a:lnTo>
                  <a:lnTo>
                    <a:pt x="2037989" y="1781733"/>
                  </a:lnTo>
                  <a:lnTo>
                    <a:pt x="2063893" y="1744214"/>
                  </a:lnTo>
                  <a:lnTo>
                    <a:pt x="2088295" y="1705616"/>
                  </a:lnTo>
                  <a:lnTo>
                    <a:pt x="2111154" y="1665981"/>
                  </a:lnTo>
                  <a:lnTo>
                    <a:pt x="2132426" y="1625350"/>
                  </a:lnTo>
                  <a:lnTo>
                    <a:pt x="2152070" y="1583767"/>
                  </a:lnTo>
                  <a:lnTo>
                    <a:pt x="2170044" y="1541273"/>
                  </a:lnTo>
                  <a:lnTo>
                    <a:pt x="2186305" y="1497910"/>
                  </a:lnTo>
                  <a:lnTo>
                    <a:pt x="2200811" y="1453720"/>
                  </a:lnTo>
                  <a:lnTo>
                    <a:pt x="2213520" y="1408747"/>
                  </a:lnTo>
                  <a:lnTo>
                    <a:pt x="2224390" y="1363032"/>
                  </a:lnTo>
                  <a:lnTo>
                    <a:pt x="2233378" y="1316617"/>
                  </a:lnTo>
                  <a:lnTo>
                    <a:pt x="2240442" y="1269544"/>
                  </a:lnTo>
                  <a:lnTo>
                    <a:pt x="2245540" y="1221856"/>
                  </a:lnTo>
                  <a:lnTo>
                    <a:pt x="2248630" y="1173595"/>
                  </a:lnTo>
                  <a:lnTo>
                    <a:pt x="2249669" y="1124803"/>
                  </a:lnTo>
                  <a:lnTo>
                    <a:pt x="2248630" y="1076012"/>
                  </a:lnTo>
                  <a:lnTo>
                    <a:pt x="2245540" y="1027751"/>
                  </a:lnTo>
                  <a:lnTo>
                    <a:pt x="2240442" y="980064"/>
                  </a:lnTo>
                  <a:lnTo>
                    <a:pt x="2233378" y="932992"/>
                  </a:lnTo>
                  <a:lnTo>
                    <a:pt x="2224390" y="886578"/>
                  </a:lnTo>
                  <a:lnTo>
                    <a:pt x="2213520" y="840863"/>
                  </a:lnTo>
                  <a:lnTo>
                    <a:pt x="2200811" y="795890"/>
                  </a:lnTo>
                  <a:lnTo>
                    <a:pt x="2186305" y="751702"/>
                  </a:lnTo>
                  <a:lnTo>
                    <a:pt x="2170044" y="708339"/>
                  </a:lnTo>
                  <a:lnTo>
                    <a:pt x="2152070" y="665845"/>
                  </a:lnTo>
                  <a:lnTo>
                    <a:pt x="2132426" y="624262"/>
                  </a:lnTo>
                  <a:lnTo>
                    <a:pt x="2111154" y="583632"/>
                  </a:lnTo>
                  <a:lnTo>
                    <a:pt x="2088295" y="543997"/>
                  </a:lnTo>
                  <a:lnTo>
                    <a:pt x="2063893" y="505399"/>
                  </a:lnTo>
                  <a:lnTo>
                    <a:pt x="2037989" y="467881"/>
                  </a:lnTo>
                  <a:lnTo>
                    <a:pt x="2010626" y="431485"/>
                  </a:lnTo>
                  <a:lnTo>
                    <a:pt x="1981846" y="396253"/>
                  </a:lnTo>
                  <a:lnTo>
                    <a:pt x="1951691" y="362227"/>
                  </a:lnTo>
                  <a:lnTo>
                    <a:pt x="1920203" y="329449"/>
                  </a:lnTo>
                  <a:lnTo>
                    <a:pt x="1887425" y="297962"/>
                  </a:lnTo>
                  <a:lnTo>
                    <a:pt x="1853398" y="267807"/>
                  </a:lnTo>
                  <a:lnTo>
                    <a:pt x="1818166" y="239028"/>
                  </a:lnTo>
                  <a:lnTo>
                    <a:pt x="1781769" y="211666"/>
                  </a:lnTo>
                  <a:lnTo>
                    <a:pt x="1744251" y="185763"/>
                  </a:lnTo>
                  <a:lnTo>
                    <a:pt x="1705654" y="161362"/>
                  </a:lnTo>
                  <a:lnTo>
                    <a:pt x="1666020" y="138505"/>
                  </a:lnTo>
                  <a:lnTo>
                    <a:pt x="1625391" y="117234"/>
                  </a:lnTo>
                  <a:lnTo>
                    <a:pt x="1583809" y="97591"/>
                  </a:lnTo>
                  <a:lnTo>
                    <a:pt x="1541317" y="79618"/>
                  </a:lnTo>
                  <a:lnTo>
                    <a:pt x="1497957" y="63358"/>
                  </a:lnTo>
                  <a:lnTo>
                    <a:pt x="1453771" y="48853"/>
                  </a:lnTo>
                  <a:lnTo>
                    <a:pt x="1408801" y="36145"/>
                  </a:lnTo>
                  <a:lnTo>
                    <a:pt x="1363089" y="25277"/>
                  </a:lnTo>
                  <a:lnTo>
                    <a:pt x="1316678" y="16289"/>
                  </a:lnTo>
                  <a:lnTo>
                    <a:pt x="1269610" y="9226"/>
                  </a:lnTo>
                  <a:lnTo>
                    <a:pt x="1221928" y="4128"/>
                  </a:lnTo>
                  <a:lnTo>
                    <a:pt x="1173672" y="1039"/>
                  </a:lnTo>
                  <a:lnTo>
                    <a:pt x="1124887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74269" y="4073593"/>
              <a:ext cx="1291688" cy="1291688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5430180" y="6447418"/>
            <a:ext cx="2980690" cy="121920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37795" marR="5080" indent="-125730">
              <a:lnSpc>
                <a:spcPts val="4450"/>
              </a:lnSpc>
              <a:spcBef>
                <a:spcPts val="660"/>
              </a:spcBef>
            </a:pPr>
            <a:r>
              <a:rPr dirty="0" sz="4100" b="1">
                <a:solidFill>
                  <a:srgbClr val="0E2C4B"/>
                </a:solidFill>
                <a:latin typeface="Calibri"/>
                <a:cs typeface="Calibri"/>
              </a:rPr>
              <a:t>HOW</a:t>
            </a:r>
            <a:r>
              <a:rPr dirty="0" sz="4100" spc="-60" b="1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100">
                <a:solidFill>
                  <a:srgbClr val="0E2C4B"/>
                </a:solidFill>
                <a:latin typeface="Calibri"/>
                <a:cs typeface="Calibri"/>
              </a:rPr>
              <a:t>DO</a:t>
            </a:r>
            <a:r>
              <a:rPr dirty="0" sz="410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100" spc="-55">
                <a:solidFill>
                  <a:srgbClr val="0E2C4B"/>
                </a:solidFill>
                <a:latin typeface="Calibri"/>
                <a:cs typeface="Calibri"/>
              </a:rPr>
              <a:t>YOU </a:t>
            </a:r>
            <a:r>
              <a:rPr dirty="0" sz="4100">
                <a:solidFill>
                  <a:srgbClr val="0E2C4B"/>
                </a:solidFill>
                <a:latin typeface="Calibri"/>
                <a:cs typeface="Calibri"/>
              </a:rPr>
              <a:t>PREVENT </a:t>
            </a:r>
            <a:r>
              <a:rPr dirty="0" sz="4100" spc="-25">
                <a:solidFill>
                  <a:srgbClr val="0E2C4B"/>
                </a:solidFill>
                <a:latin typeface="Calibri"/>
                <a:cs typeface="Calibri"/>
              </a:rPr>
              <a:t>IT?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01887" y="4653010"/>
            <a:ext cx="3645535" cy="3141345"/>
            <a:chOff x="3001887" y="4653010"/>
            <a:chExt cx="3645535" cy="3141345"/>
          </a:xfrm>
        </p:grpSpPr>
        <p:sp>
          <p:nvSpPr>
            <p:cNvPr id="3" name="object 3" descr=""/>
            <p:cNvSpPr/>
            <p:nvPr/>
          </p:nvSpPr>
          <p:spPr>
            <a:xfrm>
              <a:off x="3017594" y="5446148"/>
              <a:ext cx="2836545" cy="2332355"/>
            </a:xfrm>
            <a:custGeom>
              <a:avLst/>
              <a:gdLst/>
              <a:ahLst/>
              <a:cxnLst/>
              <a:rect l="l" t="t" r="r" b="b"/>
              <a:pathLst>
                <a:path w="2836545" h="2332354">
                  <a:moveTo>
                    <a:pt x="2836227" y="0"/>
                  </a:moveTo>
                  <a:lnTo>
                    <a:pt x="0" y="0"/>
                  </a:lnTo>
                  <a:lnTo>
                    <a:pt x="0" y="2332274"/>
                  </a:lnTo>
                  <a:lnTo>
                    <a:pt x="2836227" y="2332274"/>
                  </a:lnTo>
                  <a:lnTo>
                    <a:pt x="2836227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853821" y="4668716"/>
              <a:ext cx="777875" cy="3110230"/>
            </a:xfrm>
            <a:custGeom>
              <a:avLst/>
              <a:gdLst/>
              <a:ahLst/>
              <a:cxnLst/>
              <a:rect l="l" t="t" r="r" b="b"/>
              <a:pathLst>
                <a:path w="777875" h="3110229">
                  <a:moveTo>
                    <a:pt x="777421" y="0"/>
                  </a:moveTo>
                  <a:lnTo>
                    <a:pt x="0" y="777431"/>
                  </a:lnTo>
                  <a:lnTo>
                    <a:pt x="0" y="3109706"/>
                  </a:lnTo>
                  <a:lnTo>
                    <a:pt x="777421" y="2332274"/>
                  </a:lnTo>
                  <a:lnTo>
                    <a:pt x="777421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017594" y="4668716"/>
              <a:ext cx="3613785" cy="777875"/>
            </a:xfrm>
            <a:custGeom>
              <a:avLst/>
              <a:gdLst/>
              <a:ahLst/>
              <a:cxnLst/>
              <a:rect l="l" t="t" r="r" b="b"/>
              <a:pathLst>
                <a:path w="3613784" h="777875">
                  <a:moveTo>
                    <a:pt x="3613649" y="0"/>
                  </a:moveTo>
                  <a:lnTo>
                    <a:pt x="777431" y="0"/>
                  </a:lnTo>
                  <a:lnTo>
                    <a:pt x="0" y="777431"/>
                  </a:lnTo>
                  <a:lnTo>
                    <a:pt x="2836227" y="777431"/>
                  </a:lnTo>
                  <a:lnTo>
                    <a:pt x="3613649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017594" y="4668716"/>
              <a:ext cx="3613785" cy="3110230"/>
            </a:xfrm>
            <a:custGeom>
              <a:avLst/>
              <a:gdLst/>
              <a:ahLst/>
              <a:cxnLst/>
              <a:rect l="l" t="t" r="r" b="b"/>
              <a:pathLst>
                <a:path w="3613784" h="3110229">
                  <a:moveTo>
                    <a:pt x="0" y="777429"/>
                  </a:moveTo>
                  <a:lnTo>
                    <a:pt x="777429" y="0"/>
                  </a:lnTo>
                  <a:lnTo>
                    <a:pt x="3613652" y="0"/>
                  </a:lnTo>
                  <a:lnTo>
                    <a:pt x="3613652" y="2332279"/>
                  </a:lnTo>
                  <a:lnTo>
                    <a:pt x="2836226" y="3109706"/>
                  </a:lnTo>
                  <a:lnTo>
                    <a:pt x="0" y="3109706"/>
                  </a:lnTo>
                  <a:lnTo>
                    <a:pt x="0" y="777429"/>
                  </a:lnTo>
                  <a:close/>
                </a:path>
                <a:path w="3613784" h="3110229">
                  <a:moveTo>
                    <a:pt x="0" y="777429"/>
                  </a:moveTo>
                  <a:lnTo>
                    <a:pt x="2836226" y="777429"/>
                  </a:lnTo>
                  <a:lnTo>
                    <a:pt x="3613652" y="0"/>
                  </a:lnTo>
                </a:path>
                <a:path w="3613784" h="3110229">
                  <a:moveTo>
                    <a:pt x="2836226" y="777429"/>
                  </a:moveTo>
                  <a:lnTo>
                    <a:pt x="2836226" y="3109706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563461" y="8196474"/>
            <a:ext cx="2475230" cy="135763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405765" marR="5080" indent="-393700">
              <a:lnSpc>
                <a:spcPts val="4950"/>
              </a:lnSpc>
              <a:spcBef>
                <a:spcPts val="755"/>
              </a:spcBef>
            </a:pPr>
            <a:r>
              <a:rPr dirty="0" sz="4600">
                <a:latin typeface="Calibri"/>
                <a:cs typeface="Calibri"/>
              </a:rPr>
              <a:t>White</a:t>
            </a:r>
            <a:r>
              <a:rPr dirty="0" sz="4600" spc="-60">
                <a:latin typeface="Calibri"/>
                <a:cs typeface="Calibri"/>
              </a:rPr>
              <a:t> </a:t>
            </a:r>
            <a:r>
              <a:rPr dirty="0" sz="4600" spc="-25">
                <a:latin typeface="Calibri"/>
                <a:cs typeface="Calibri"/>
              </a:rPr>
              <a:t>Box </a:t>
            </a:r>
            <a:r>
              <a:rPr dirty="0" sz="4600" spc="-10">
                <a:latin typeface="Calibri"/>
                <a:cs typeface="Calibri"/>
              </a:rPr>
              <a:t>Testing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3426148" y="8196474"/>
            <a:ext cx="2278380" cy="1357630"/>
          </a:xfrm>
          <a:prstGeom prst="rect">
            <a:avLst/>
          </a:prstGeom>
        </p:spPr>
        <p:txBody>
          <a:bodyPr wrap="square" lIns="0" tIns="95885" rIns="0" bIns="0" rtlCol="0" vert="horz">
            <a:spAutoFit/>
          </a:bodyPr>
          <a:lstStyle/>
          <a:p>
            <a:pPr marL="307340" marR="5080" indent="-295275">
              <a:lnSpc>
                <a:spcPts val="4950"/>
              </a:lnSpc>
              <a:spcBef>
                <a:spcPts val="755"/>
              </a:spcBef>
            </a:pPr>
            <a:r>
              <a:rPr dirty="0" sz="4600">
                <a:latin typeface="Calibri"/>
                <a:cs typeface="Calibri"/>
              </a:rPr>
              <a:t>Black</a:t>
            </a:r>
            <a:r>
              <a:rPr dirty="0" sz="4600" spc="-5">
                <a:latin typeface="Calibri"/>
                <a:cs typeface="Calibri"/>
              </a:rPr>
              <a:t> </a:t>
            </a:r>
            <a:r>
              <a:rPr dirty="0" sz="4600" spc="-25">
                <a:latin typeface="Calibri"/>
                <a:cs typeface="Calibri"/>
              </a:rPr>
              <a:t>Box </a:t>
            </a:r>
            <a:r>
              <a:rPr dirty="0" sz="4600" spc="-10">
                <a:latin typeface="Calibri"/>
                <a:cs typeface="Calibri"/>
              </a:rPr>
              <a:t>Testing</a:t>
            </a:r>
            <a:endParaRPr sz="4600">
              <a:latin typeface="Calibri"/>
              <a:cs typeface="Calibr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2183189" y="4668716"/>
            <a:ext cx="3613785" cy="3110230"/>
          </a:xfrm>
          <a:custGeom>
            <a:avLst/>
            <a:gdLst/>
            <a:ahLst/>
            <a:cxnLst/>
            <a:rect l="l" t="t" r="r" b="b"/>
            <a:pathLst>
              <a:path w="3613784" h="3110229">
                <a:moveTo>
                  <a:pt x="0" y="777429"/>
                </a:moveTo>
                <a:lnTo>
                  <a:pt x="777429" y="0"/>
                </a:lnTo>
                <a:lnTo>
                  <a:pt x="3613652" y="0"/>
                </a:lnTo>
                <a:lnTo>
                  <a:pt x="3613652" y="2332279"/>
                </a:lnTo>
                <a:lnTo>
                  <a:pt x="2836226" y="3109706"/>
                </a:lnTo>
                <a:lnTo>
                  <a:pt x="0" y="3109706"/>
                </a:lnTo>
                <a:lnTo>
                  <a:pt x="0" y="777429"/>
                </a:lnTo>
                <a:close/>
              </a:path>
              <a:path w="3613784" h="3110229">
                <a:moveTo>
                  <a:pt x="0" y="777429"/>
                </a:moveTo>
                <a:lnTo>
                  <a:pt x="2836226" y="777429"/>
                </a:lnTo>
                <a:lnTo>
                  <a:pt x="3613652" y="0"/>
                </a:lnTo>
              </a:path>
              <a:path w="3613784" h="3110229">
                <a:moveTo>
                  <a:pt x="2836226" y="777429"/>
                </a:moveTo>
                <a:lnTo>
                  <a:pt x="2836226" y="3109706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2378336" y="5843456"/>
            <a:ext cx="2287270" cy="1533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329565" indent="-377190">
              <a:lnSpc>
                <a:spcPct val="103099"/>
              </a:lnSpc>
              <a:spcBef>
                <a:spcPts val="95"/>
              </a:spcBef>
            </a:pPr>
            <a:r>
              <a:rPr dirty="0" sz="800">
                <a:latin typeface="SimSun-ExtB"/>
                <a:cs typeface="SimSun-ExtB"/>
              </a:rPr>
              <a:t>public</a:t>
            </a:r>
            <a:r>
              <a:rPr dirty="0" sz="800" spc="10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boolean</a:t>
            </a:r>
            <a:r>
              <a:rPr dirty="0" sz="800" spc="10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deleteOrder(Long</a:t>
            </a:r>
            <a:r>
              <a:rPr dirty="0" sz="800" spc="10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id)</a:t>
            </a:r>
            <a:r>
              <a:rPr dirty="0" sz="800" spc="105">
                <a:latin typeface="SimSun-ExtB"/>
                <a:cs typeface="SimSun-ExtB"/>
              </a:rPr>
              <a:t> </a:t>
            </a:r>
            <a:r>
              <a:rPr dirty="0" sz="800" spc="-50">
                <a:latin typeface="SimSun-ExtB"/>
                <a:cs typeface="SimSun-ExtB"/>
              </a:rPr>
              <a:t>{ </a:t>
            </a:r>
            <a:r>
              <a:rPr dirty="0" sz="800">
                <a:latin typeface="SimSun-ExtB"/>
                <a:cs typeface="SimSun-ExtB"/>
              </a:rPr>
              <a:t>Order</a:t>
            </a:r>
            <a:r>
              <a:rPr dirty="0" sz="800" spc="60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order</a:t>
            </a:r>
            <a:r>
              <a:rPr dirty="0" sz="800" spc="70">
                <a:latin typeface="SimSun-ExtB"/>
                <a:cs typeface="SimSun-ExtB"/>
              </a:rPr>
              <a:t> </a:t>
            </a:r>
            <a:r>
              <a:rPr dirty="0" sz="800" spc="-50">
                <a:latin typeface="SimSun-ExtB"/>
                <a:cs typeface="SimSun-ExtB"/>
              </a:rPr>
              <a:t>=</a:t>
            </a:r>
            <a:endParaRPr sz="800">
              <a:latin typeface="SimSun-ExtB"/>
              <a:cs typeface="SimSun-ExtB"/>
            </a:endParaRPr>
          </a:p>
          <a:p>
            <a:pPr marL="389255" marR="842644" indent="-377190">
              <a:lnSpc>
                <a:spcPct val="103099"/>
              </a:lnSpc>
            </a:pPr>
            <a:r>
              <a:rPr dirty="0" sz="800" spc="-10">
                <a:latin typeface="SimSun-ExtB"/>
                <a:cs typeface="SimSun-ExtB"/>
              </a:rPr>
              <a:t>orderRepository.getOne(id); </a:t>
            </a:r>
            <a:r>
              <a:rPr dirty="0" sz="800">
                <a:latin typeface="SimSun-ExtB"/>
                <a:cs typeface="SimSun-ExtB"/>
              </a:rPr>
              <a:t>if</a:t>
            </a:r>
            <a:r>
              <a:rPr dirty="0" sz="800" spc="4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(order</a:t>
            </a:r>
            <a:r>
              <a:rPr dirty="0" sz="800" spc="5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==</a:t>
            </a:r>
            <a:r>
              <a:rPr dirty="0" sz="800" spc="5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null)</a:t>
            </a:r>
            <a:r>
              <a:rPr dirty="0" sz="800" spc="55">
                <a:latin typeface="SimSun-ExtB"/>
                <a:cs typeface="SimSun-ExtB"/>
              </a:rPr>
              <a:t> </a:t>
            </a:r>
            <a:r>
              <a:rPr dirty="0" sz="800" spc="-50">
                <a:latin typeface="SimSun-ExtB"/>
                <a:cs typeface="SimSun-ExtB"/>
              </a:rPr>
              <a:t>{</a:t>
            </a:r>
            <a:endParaRPr sz="800">
              <a:latin typeface="SimSun-ExtB"/>
              <a:cs typeface="SimSun-ExtB"/>
            </a:endParaRPr>
          </a:p>
          <a:p>
            <a:pPr marL="389255" marR="476250">
              <a:lnSpc>
                <a:spcPct val="103099"/>
              </a:lnSpc>
            </a:pPr>
            <a:r>
              <a:rPr dirty="0" sz="800">
                <a:latin typeface="SimSun-ExtB"/>
                <a:cs typeface="SimSun-ExtB"/>
              </a:rPr>
              <a:t>log.info("No</a:t>
            </a:r>
            <a:r>
              <a:rPr dirty="0" sz="800" spc="110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found</a:t>
            </a:r>
            <a:r>
              <a:rPr dirty="0" sz="800" spc="110">
                <a:latin typeface="SimSun-ExtB"/>
                <a:cs typeface="SimSun-ExtB"/>
              </a:rPr>
              <a:t> </a:t>
            </a:r>
            <a:r>
              <a:rPr dirty="0" sz="800" spc="-10">
                <a:latin typeface="SimSun-ExtB"/>
                <a:cs typeface="SimSun-ExtB"/>
              </a:rPr>
              <a:t>order"); </a:t>
            </a:r>
            <a:r>
              <a:rPr dirty="0" sz="800">
                <a:latin typeface="SimSun-ExtB"/>
                <a:cs typeface="SimSun-ExtB"/>
              </a:rPr>
              <a:t>return</a:t>
            </a:r>
            <a:r>
              <a:rPr dirty="0" sz="800" spc="80">
                <a:latin typeface="SimSun-ExtB"/>
                <a:cs typeface="SimSun-ExtB"/>
              </a:rPr>
              <a:t> </a:t>
            </a:r>
            <a:r>
              <a:rPr dirty="0" sz="800" spc="-10">
                <a:latin typeface="SimSun-ExtB"/>
                <a:cs typeface="SimSun-ExtB"/>
              </a:rPr>
              <a:t>false;</a:t>
            </a:r>
            <a:endParaRPr sz="800">
              <a:latin typeface="SimSun-ExtB"/>
              <a:cs typeface="SimSun-ExtB"/>
            </a:endParaRPr>
          </a:p>
          <a:p>
            <a:pPr marL="389255">
              <a:lnSpc>
                <a:spcPct val="100000"/>
              </a:lnSpc>
              <a:spcBef>
                <a:spcPts val="25"/>
              </a:spcBef>
            </a:pPr>
            <a:r>
              <a:rPr dirty="0" sz="800" spc="-50">
                <a:latin typeface="SimSun-ExtB"/>
                <a:cs typeface="SimSun-ExtB"/>
              </a:rPr>
              <a:t>}</a:t>
            </a:r>
            <a:endParaRPr sz="800">
              <a:latin typeface="SimSun-ExtB"/>
              <a:cs typeface="SimSun-ExtB"/>
            </a:endParaRPr>
          </a:p>
          <a:p>
            <a:pPr marL="389255" marR="5080">
              <a:lnSpc>
                <a:spcPct val="103099"/>
              </a:lnSpc>
            </a:pPr>
            <a:r>
              <a:rPr dirty="0" sz="800">
                <a:latin typeface="SimSun-ExtB"/>
                <a:cs typeface="SimSun-ExtB"/>
              </a:rPr>
              <a:t>User</a:t>
            </a:r>
            <a:r>
              <a:rPr dirty="0" sz="800" spc="4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user</a:t>
            </a:r>
            <a:r>
              <a:rPr dirty="0" sz="800" spc="4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=</a:t>
            </a:r>
            <a:r>
              <a:rPr dirty="0" sz="800" spc="45">
                <a:latin typeface="SimSun-ExtB"/>
                <a:cs typeface="SimSun-ExtB"/>
              </a:rPr>
              <a:t> </a:t>
            </a:r>
            <a:r>
              <a:rPr dirty="0" sz="800" spc="-10">
                <a:latin typeface="SimSun-ExtB"/>
                <a:cs typeface="SimSun-ExtB"/>
              </a:rPr>
              <a:t>order.getUser(); orderRepository.delete(order); </a:t>
            </a:r>
            <a:r>
              <a:rPr dirty="0" sz="800">
                <a:latin typeface="SimSun-ExtB"/>
                <a:cs typeface="SimSun-ExtB"/>
              </a:rPr>
              <a:t>log.info("Delete</a:t>
            </a:r>
            <a:r>
              <a:rPr dirty="0" sz="800" spc="90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order</a:t>
            </a:r>
            <a:r>
              <a:rPr dirty="0" sz="800" spc="9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for</a:t>
            </a:r>
            <a:r>
              <a:rPr dirty="0" sz="800" spc="9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user</a:t>
            </a:r>
            <a:r>
              <a:rPr dirty="0" sz="800" spc="95">
                <a:latin typeface="SimSun-ExtB"/>
                <a:cs typeface="SimSun-ExtB"/>
              </a:rPr>
              <a:t> </a:t>
            </a:r>
            <a:r>
              <a:rPr dirty="0" sz="800" spc="-20">
                <a:latin typeface="SimSun-ExtB"/>
                <a:cs typeface="SimSun-ExtB"/>
              </a:rPr>
              <a:t>{}",</a:t>
            </a:r>
            <a:endParaRPr sz="8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800" spc="-10">
                <a:latin typeface="SimSun-ExtB"/>
                <a:cs typeface="SimSun-ExtB"/>
              </a:rPr>
              <a:t>user.getId());</a:t>
            </a:r>
            <a:endParaRPr sz="800">
              <a:latin typeface="SimSun-ExtB"/>
              <a:cs typeface="SimSun-ExtB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dirty="0" sz="800">
                <a:latin typeface="SimSun-ExtB"/>
                <a:cs typeface="SimSun-ExtB"/>
              </a:rPr>
              <a:t>return</a:t>
            </a:r>
            <a:r>
              <a:rPr dirty="0" sz="800" spc="80">
                <a:latin typeface="SimSun-ExtB"/>
                <a:cs typeface="SimSun-ExtB"/>
              </a:rPr>
              <a:t> </a:t>
            </a:r>
            <a:r>
              <a:rPr dirty="0" sz="800" spc="-10">
                <a:latin typeface="SimSun-ExtB"/>
                <a:cs typeface="SimSun-ExtB"/>
              </a:rPr>
              <a:t>true;</a:t>
            </a:r>
            <a:endParaRPr sz="800">
              <a:latin typeface="SimSun-ExtB"/>
              <a:cs typeface="SimSun-ExtB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8232742" y="64469"/>
            <a:ext cx="1684655" cy="2559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00"/>
              </a:lnSpc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5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50" b="1">
                <a:latin typeface="Calibri"/>
                <a:cs typeface="Calibri"/>
              </a:rPr>
              <a:t> </a:t>
            </a:r>
            <a:r>
              <a:rPr dirty="0" sz="1650" spc="-10" b="1">
                <a:latin typeface="Calibri"/>
                <a:cs typeface="Calibri"/>
              </a:rPr>
              <a:t>Khalil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Finding</a:t>
            </a:r>
            <a:r>
              <a:rPr dirty="0" spc="-125"/>
              <a:t> </a:t>
            </a:r>
            <a:r>
              <a:rPr dirty="0"/>
              <a:t>Access</a:t>
            </a:r>
            <a:r>
              <a:rPr dirty="0" spc="-130"/>
              <a:t> </a:t>
            </a:r>
            <a:r>
              <a:rPr dirty="0"/>
              <a:t>Control</a:t>
            </a:r>
            <a:r>
              <a:rPr dirty="0" spc="-125"/>
              <a:t> </a:t>
            </a:r>
            <a:r>
              <a:rPr dirty="0" spc="-30"/>
              <a:t>Vulnerabilities</a:t>
            </a:r>
          </a:p>
        </p:txBody>
      </p:sp>
      <p:sp>
        <p:nvSpPr>
          <p:cNvPr id="17" name="object 17" descr=""/>
          <p:cNvSpPr txBox="1"/>
          <p:nvPr/>
        </p:nvSpPr>
        <p:spPr>
          <a:xfrm>
            <a:off x="1156510" y="2350368"/>
            <a:ext cx="8527415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Depends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perspective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testing.</a:t>
            </a:r>
            <a:endParaRPr sz="4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5274613" y="4077592"/>
            <a:ext cx="3829050" cy="3271520"/>
            <a:chOff x="15274613" y="4077592"/>
            <a:chExt cx="3829050" cy="3271520"/>
          </a:xfrm>
        </p:grpSpPr>
        <p:sp>
          <p:nvSpPr>
            <p:cNvPr id="3" name="object 3" descr=""/>
            <p:cNvSpPr/>
            <p:nvPr/>
          </p:nvSpPr>
          <p:spPr>
            <a:xfrm>
              <a:off x="15290319" y="4903243"/>
              <a:ext cx="2987675" cy="2430145"/>
            </a:xfrm>
            <a:custGeom>
              <a:avLst/>
              <a:gdLst/>
              <a:ahLst/>
              <a:cxnLst/>
              <a:rect l="l" t="t" r="r" b="b"/>
              <a:pathLst>
                <a:path w="2987675" h="2430145">
                  <a:moveTo>
                    <a:pt x="2987238" y="0"/>
                  </a:moveTo>
                  <a:lnTo>
                    <a:pt x="0" y="0"/>
                  </a:lnTo>
                  <a:lnTo>
                    <a:pt x="0" y="2429810"/>
                  </a:lnTo>
                  <a:lnTo>
                    <a:pt x="2987238" y="2429810"/>
                  </a:lnTo>
                  <a:lnTo>
                    <a:pt x="2987238" y="0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8277558" y="4093299"/>
              <a:ext cx="810260" cy="3239770"/>
            </a:xfrm>
            <a:custGeom>
              <a:avLst/>
              <a:gdLst/>
              <a:ahLst/>
              <a:cxnLst/>
              <a:rect l="l" t="t" r="r" b="b"/>
              <a:pathLst>
                <a:path w="810259" h="3239770">
                  <a:moveTo>
                    <a:pt x="809922" y="0"/>
                  </a:moveTo>
                  <a:lnTo>
                    <a:pt x="0" y="809943"/>
                  </a:lnTo>
                  <a:lnTo>
                    <a:pt x="0" y="3239754"/>
                  </a:lnTo>
                  <a:lnTo>
                    <a:pt x="809922" y="2429810"/>
                  </a:lnTo>
                  <a:lnTo>
                    <a:pt x="809922" y="0"/>
                  </a:lnTo>
                  <a:close/>
                </a:path>
              </a:pathLst>
            </a:custGeom>
            <a:solidFill>
              <a:srgbClr val="1F1F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5290319" y="4093299"/>
              <a:ext cx="3797300" cy="810260"/>
            </a:xfrm>
            <a:custGeom>
              <a:avLst/>
              <a:gdLst/>
              <a:ahLst/>
              <a:cxnLst/>
              <a:rect l="l" t="t" r="r" b="b"/>
              <a:pathLst>
                <a:path w="3797300" h="810260">
                  <a:moveTo>
                    <a:pt x="3797161" y="0"/>
                  </a:moveTo>
                  <a:lnTo>
                    <a:pt x="809922" y="0"/>
                  </a:lnTo>
                  <a:lnTo>
                    <a:pt x="0" y="809943"/>
                  </a:lnTo>
                  <a:lnTo>
                    <a:pt x="2987238" y="809943"/>
                  </a:lnTo>
                  <a:lnTo>
                    <a:pt x="3797161" y="0"/>
                  </a:lnTo>
                  <a:close/>
                </a:path>
              </a:pathLst>
            </a:custGeom>
            <a:solidFill>
              <a:srgbClr val="51515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5290319" y="4093299"/>
              <a:ext cx="3797300" cy="3239770"/>
            </a:xfrm>
            <a:custGeom>
              <a:avLst/>
              <a:gdLst/>
              <a:ahLst/>
              <a:cxnLst/>
              <a:rect l="l" t="t" r="r" b="b"/>
              <a:pathLst>
                <a:path w="3797300" h="3239770">
                  <a:moveTo>
                    <a:pt x="0" y="809938"/>
                  </a:moveTo>
                  <a:lnTo>
                    <a:pt x="809937" y="0"/>
                  </a:lnTo>
                  <a:lnTo>
                    <a:pt x="3797190" y="0"/>
                  </a:lnTo>
                  <a:lnTo>
                    <a:pt x="3797190" y="2429815"/>
                  </a:lnTo>
                  <a:lnTo>
                    <a:pt x="2987246" y="3239751"/>
                  </a:lnTo>
                  <a:lnTo>
                    <a:pt x="0" y="3239751"/>
                  </a:lnTo>
                  <a:lnTo>
                    <a:pt x="0" y="809938"/>
                  </a:lnTo>
                  <a:close/>
                </a:path>
                <a:path w="3797300" h="3239770">
                  <a:moveTo>
                    <a:pt x="0" y="809938"/>
                  </a:moveTo>
                  <a:lnTo>
                    <a:pt x="2987246" y="809938"/>
                  </a:lnTo>
                  <a:lnTo>
                    <a:pt x="3797190" y="0"/>
                  </a:lnTo>
                </a:path>
                <a:path w="3797300" h="3239770">
                  <a:moveTo>
                    <a:pt x="2987246" y="809938"/>
                  </a:moveTo>
                  <a:lnTo>
                    <a:pt x="2987246" y="3239751"/>
                  </a:lnTo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5"/>
              <a:t>Blac</a:t>
            </a:r>
            <a:r>
              <a:rPr dirty="0" spc="-630"/>
              <a:t>k</a:t>
            </a:r>
            <a:r>
              <a:rPr dirty="0" spc="-5"/>
              <a:t>-</a:t>
            </a:r>
            <a:r>
              <a:rPr dirty="0"/>
              <a:t>Box</a:t>
            </a:r>
            <a:r>
              <a:rPr dirty="0" spc="-320"/>
              <a:t> </a:t>
            </a:r>
            <a:r>
              <a:rPr dirty="0" spc="-1425"/>
              <a:t>T</a:t>
            </a:r>
            <a:r>
              <a:rPr dirty="0" spc="15"/>
              <a:t>e</a:t>
            </a:r>
            <a:r>
              <a:rPr dirty="0" spc="-170"/>
              <a:t>s</a:t>
            </a:r>
            <a:r>
              <a:rPr dirty="0" spc="10"/>
              <a:t>t</a:t>
            </a:r>
            <a:r>
              <a:rPr dirty="0" spc="15"/>
              <a:t>i</a:t>
            </a:r>
            <a:r>
              <a:rPr dirty="0" spc="25"/>
              <a:t>n</a:t>
            </a:r>
            <a:r>
              <a:rPr dirty="0" spc="20"/>
              <a:t>g</a:t>
            </a:r>
          </a:p>
        </p:txBody>
      </p:sp>
      <p:sp>
        <p:nvSpPr>
          <p:cNvPr id="12" name="object 12" descr=""/>
          <p:cNvSpPr txBox="1"/>
          <p:nvPr/>
        </p:nvSpPr>
        <p:spPr>
          <a:xfrm>
            <a:off x="1457558" y="2511200"/>
            <a:ext cx="12167235" cy="50768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91160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Map</a:t>
            </a:r>
            <a:r>
              <a:rPr dirty="0" sz="4250" spc="-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application.</a:t>
            </a:r>
            <a:endParaRPr sz="4250">
              <a:latin typeface="Calibri"/>
              <a:cs typeface="Calibri"/>
            </a:endParaRPr>
          </a:p>
          <a:p>
            <a:pPr lvl="1" marL="955040" marR="5080" indent="-565785">
              <a:lnSpc>
                <a:spcPct val="100299"/>
              </a:lnSpc>
              <a:spcBef>
                <a:spcPts val="50"/>
              </a:spcBef>
              <a:buFont typeface="Wingdings"/>
              <a:buChar char=""/>
              <a:tabLst>
                <a:tab pos="955040" algn="l"/>
              </a:tabLst>
            </a:pP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Identify</a:t>
            </a:r>
            <a:r>
              <a:rPr dirty="0" sz="3700" spc="-11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all</a:t>
            </a:r>
            <a:r>
              <a:rPr dirty="0" sz="3700" spc="-1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instances</a:t>
            </a:r>
            <a:r>
              <a:rPr dirty="0" sz="3700" spc="-1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where</a:t>
            </a:r>
            <a:r>
              <a:rPr dirty="0" sz="3700" spc="-10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3700" spc="-10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web</a:t>
            </a:r>
            <a:r>
              <a:rPr dirty="0" sz="3700" spc="-10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application</a:t>
            </a:r>
            <a:r>
              <a:rPr dirty="0" sz="3700" spc="-10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appears</a:t>
            </a:r>
            <a:r>
              <a:rPr dirty="0" sz="3700" spc="-1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25">
                <a:solidFill>
                  <a:srgbClr val="0E2C4B"/>
                </a:solidFill>
                <a:latin typeface="Calibri"/>
                <a:cs typeface="Calibri"/>
              </a:rPr>
              <a:t>to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be</a:t>
            </a:r>
            <a:r>
              <a:rPr dirty="0" sz="370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20">
                <a:solidFill>
                  <a:srgbClr val="0E2C4B"/>
                </a:solidFill>
                <a:latin typeface="Calibri"/>
                <a:cs typeface="Calibri"/>
              </a:rPr>
              <a:t>interacting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with</a:t>
            </a:r>
            <a:r>
              <a:rPr dirty="0" sz="370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370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underlying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operating</a:t>
            </a:r>
            <a:r>
              <a:rPr dirty="0" sz="370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system.</a:t>
            </a:r>
            <a:endParaRPr sz="3700">
              <a:latin typeface="Calibri"/>
              <a:cs typeface="Calibri"/>
            </a:endParaRPr>
          </a:p>
          <a:p>
            <a:pPr marL="390525" marR="628650" indent="-378460">
              <a:lnSpc>
                <a:spcPts val="5110"/>
              </a:lnSpc>
              <a:spcBef>
                <a:spcPts val="114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Understand</a:t>
            </a:r>
            <a:r>
              <a:rPr dirty="0" sz="4250" spc="-9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how</a:t>
            </a:r>
            <a:r>
              <a:rPr dirty="0" sz="4250" spc="-1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1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is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implemented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for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each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privilege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level.</a:t>
            </a:r>
            <a:endParaRPr sz="4250">
              <a:latin typeface="Calibri"/>
              <a:cs typeface="Calibri"/>
            </a:endParaRPr>
          </a:p>
          <a:p>
            <a:pPr marL="390525" marR="528955" indent="-378460">
              <a:lnSpc>
                <a:spcPts val="5110"/>
              </a:lnSpc>
              <a:spcBef>
                <a:spcPts val="90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Manipulate</a:t>
            </a:r>
            <a:r>
              <a:rPr dirty="0" sz="4250" spc="-1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35">
                <a:solidFill>
                  <a:srgbClr val="0E2C4B"/>
                </a:solidFill>
                <a:latin typeface="Calibri"/>
                <a:cs typeface="Calibri"/>
              </a:rPr>
              <a:t>parameters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that</a:t>
            </a:r>
            <a:r>
              <a:rPr dirty="0" sz="4250" spc="-1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are</a:t>
            </a:r>
            <a:r>
              <a:rPr dirty="0" sz="4250" spc="-1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potentially</a:t>
            </a:r>
            <a:r>
              <a:rPr dirty="0" sz="4250" spc="-1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used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to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make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decisions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in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backend.</a:t>
            </a:r>
            <a:endParaRPr sz="4250">
              <a:latin typeface="Calibri"/>
              <a:cs typeface="Calibri"/>
            </a:endParaRPr>
          </a:p>
          <a:p>
            <a:pPr marL="391160" indent="-378460">
              <a:lnSpc>
                <a:spcPts val="5025"/>
              </a:lnSpc>
              <a:buFont typeface="Arial"/>
              <a:buChar char="•"/>
              <a:tabLst>
                <a:tab pos="391160" algn="l"/>
              </a:tabLst>
            </a:pP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Automate</a:t>
            </a:r>
            <a:r>
              <a:rPr dirty="0" sz="4250" spc="-1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testing</a:t>
            </a:r>
            <a:r>
              <a:rPr dirty="0" sz="4250" spc="-1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using</a:t>
            </a:r>
            <a:r>
              <a:rPr dirty="0" sz="4250" spc="-1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extensions</a:t>
            </a:r>
            <a:r>
              <a:rPr dirty="0" sz="4250" spc="-1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like</a:t>
            </a:r>
            <a:r>
              <a:rPr dirty="0" sz="4250" spc="-1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Autorize.</a:t>
            </a:r>
            <a:endParaRPr sz="4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372023" y="4356967"/>
            <a:ext cx="4135120" cy="3484879"/>
          </a:xfrm>
          <a:custGeom>
            <a:avLst/>
            <a:gdLst/>
            <a:ahLst/>
            <a:cxnLst/>
            <a:rect l="l" t="t" r="r" b="b"/>
            <a:pathLst>
              <a:path w="4135119" h="3484879">
                <a:moveTo>
                  <a:pt x="0" y="871070"/>
                </a:moveTo>
                <a:lnTo>
                  <a:pt x="871070" y="0"/>
                </a:lnTo>
                <a:lnTo>
                  <a:pt x="4134699" y="0"/>
                </a:lnTo>
                <a:lnTo>
                  <a:pt x="4134699" y="2613196"/>
                </a:lnTo>
                <a:lnTo>
                  <a:pt x="3263636" y="3484258"/>
                </a:lnTo>
                <a:lnTo>
                  <a:pt x="0" y="3484258"/>
                </a:lnTo>
                <a:lnTo>
                  <a:pt x="0" y="871070"/>
                </a:lnTo>
                <a:close/>
              </a:path>
              <a:path w="4135119" h="3484879">
                <a:moveTo>
                  <a:pt x="0" y="871070"/>
                </a:moveTo>
                <a:lnTo>
                  <a:pt x="3263636" y="871070"/>
                </a:lnTo>
                <a:lnTo>
                  <a:pt x="4134699" y="0"/>
                </a:lnTo>
              </a:path>
              <a:path w="4135119" h="3484879">
                <a:moveTo>
                  <a:pt x="3263636" y="871070"/>
                </a:moveTo>
                <a:lnTo>
                  <a:pt x="3263636" y="3484258"/>
                </a:lnTo>
              </a:path>
            </a:pathLst>
          </a:custGeom>
          <a:ln w="3141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4745907" y="5680110"/>
            <a:ext cx="2287270" cy="1533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9255" marR="329565" indent="-377190">
              <a:lnSpc>
                <a:spcPct val="103099"/>
              </a:lnSpc>
              <a:spcBef>
                <a:spcPts val="95"/>
              </a:spcBef>
            </a:pPr>
            <a:r>
              <a:rPr dirty="0" sz="800">
                <a:latin typeface="SimSun-ExtB"/>
                <a:cs typeface="SimSun-ExtB"/>
              </a:rPr>
              <a:t>public</a:t>
            </a:r>
            <a:r>
              <a:rPr dirty="0" sz="800" spc="10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boolean</a:t>
            </a:r>
            <a:r>
              <a:rPr dirty="0" sz="800" spc="10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deleteOrder(Long</a:t>
            </a:r>
            <a:r>
              <a:rPr dirty="0" sz="800" spc="10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id)</a:t>
            </a:r>
            <a:r>
              <a:rPr dirty="0" sz="800" spc="105">
                <a:latin typeface="SimSun-ExtB"/>
                <a:cs typeface="SimSun-ExtB"/>
              </a:rPr>
              <a:t> </a:t>
            </a:r>
            <a:r>
              <a:rPr dirty="0" sz="800" spc="-50">
                <a:latin typeface="SimSun-ExtB"/>
                <a:cs typeface="SimSun-ExtB"/>
              </a:rPr>
              <a:t>{ </a:t>
            </a:r>
            <a:r>
              <a:rPr dirty="0" sz="800">
                <a:latin typeface="SimSun-ExtB"/>
                <a:cs typeface="SimSun-ExtB"/>
              </a:rPr>
              <a:t>Order</a:t>
            </a:r>
            <a:r>
              <a:rPr dirty="0" sz="800" spc="60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order</a:t>
            </a:r>
            <a:r>
              <a:rPr dirty="0" sz="800" spc="70">
                <a:latin typeface="SimSun-ExtB"/>
                <a:cs typeface="SimSun-ExtB"/>
              </a:rPr>
              <a:t> </a:t>
            </a:r>
            <a:r>
              <a:rPr dirty="0" sz="800" spc="-50">
                <a:latin typeface="SimSun-ExtB"/>
                <a:cs typeface="SimSun-ExtB"/>
              </a:rPr>
              <a:t>=</a:t>
            </a:r>
            <a:endParaRPr sz="800">
              <a:latin typeface="SimSun-ExtB"/>
              <a:cs typeface="SimSun-ExtB"/>
            </a:endParaRPr>
          </a:p>
          <a:p>
            <a:pPr marL="389255" marR="842644" indent="-377190">
              <a:lnSpc>
                <a:spcPct val="103099"/>
              </a:lnSpc>
            </a:pPr>
            <a:r>
              <a:rPr dirty="0" sz="800" spc="-10">
                <a:latin typeface="SimSun-ExtB"/>
                <a:cs typeface="SimSun-ExtB"/>
              </a:rPr>
              <a:t>orderRepository.getOne(id); </a:t>
            </a:r>
            <a:r>
              <a:rPr dirty="0" sz="800">
                <a:latin typeface="SimSun-ExtB"/>
                <a:cs typeface="SimSun-ExtB"/>
              </a:rPr>
              <a:t>if</a:t>
            </a:r>
            <a:r>
              <a:rPr dirty="0" sz="800" spc="4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(order</a:t>
            </a:r>
            <a:r>
              <a:rPr dirty="0" sz="800" spc="5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==</a:t>
            </a:r>
            <a:r>
              <a:rPr dirty="0" sz="800" spc="5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null)</a:t>
            </a:r>
            <a:r>
              <a:rPr dirty="0" sz="800" spc="55">
                <a:latin typeface="SimSun-ExtB"/>
                <a:cs typeface="SimSun-ExtB"/>
              </a:rPr>
              <a:t> </a:t>
            </a:r>
            <a:r>
              <a:rPr dirty="0" sz="800" spc="-50">
                <a:latin typeface="SimSun-ExtB"/>
                <a:cs typeface="SimSun-ExtB"/>
              </a:rPr>
              <a:t>{</a:t>
            </a:r>
            <a:endParaRPr sz="800">
              <a:latin typeface="SimSun-ExtB"/>
              <a:cs typeface="SimSun-ExtB"/>
            </a:endParaRPr>
          </a:p>
          <a:p>
            <a:pPr marL="389255" marR="476250">
              <a:lnSpc>
                <a:spcPct val="103099"/>
              </a:lnSpc>
            </a:pPr>
            <a:r>
              <a:rPr dirty="0" sz="800">
                <a:latin typeface="SimSun-ExtB"/>
                <a:cs typeface="SimSun-ExtB"/>
              </a:rPr>
              <a:t>log.info("No</a:t>
            </a:r>
            <a:r>
              <a:rPr dirty="0" sz="800" spc="110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found</a:t>
            </a:r>
            <a:r>
              <a:rPr dirty="0" sz="800" spc="110">
                <a:latin typeface="SimSun-ExtB"/>
                <a:cs typeface="SimSun-ExtB"/>
              </a:rPr>
              <a:t> </a:t>
            </a:r>
            <a:r>
              <a:rPr dirty="0" sz="800" spc="-10">
                <a:latin typeface="SimSun-ExtB"/>
                <a:cs typeface="SimSun-ExtB"/>
              </a:rPr>
              <a:t>order"); </a:t>
            </a:r>
            <a:r>
              <a:rPr dirty="0" sz="800">
                <a:latin typeface="SimSun-ExtB"/>
                <a:cs typeface="SimSun-ExtB"/>
              </a:rPr>
              <a:t>return</a:t>
            </a:r>
            <a:r>
              <a:rPr dirty="0" sz="800" spc="80">
                <a:latin typeface="SimSun-ExtB"/>
                <a:cs typeface="SimSun-ExtB"/>
              </a:rPr>
              <a:t> </a:t>
            </a:r>
            <a:r>
              <a:rPr dirty="0" sz="800" spc="-10">
                <a:latin typeface="SimSun-ExtB"/>
                <a:cs typeface="SimSun-ExtB"/>
              </a:rPr>
              <a:t>false;</a:t>
            </a:r>
            <a:endParaRPr sz="800">
              <a:latin typeface="SimSun-ExtB"/>
              <a:cs typeface="SimSun-ExtB"/>
            </a:endParaRPr>
          </a:p>
          <a:p>
            <a:pPr marL="389255">
              <a:lnSpc>
                <a:spcPct val="100000"/>
              </a:lnSpc>
              <a:spcBef>
                <a:spcPts val="25"/>
              </a:spcBef>
            </a:pPr>
            <a:r>
              <a:rPr dirty="0" sz="800" spc="-50">
                <a:latin typeface="SimSun-ExtB"/>
                <a:cs typeface="SimSun-ExtB"/>
              </a:rPr>
              <a:t>}</a:t>
            </a:r>
            <a:endParaRPr sz="800">
              <a:latin typeface="SimSun-ExtB"/>
              <a:cs typeface="SimSun-ExtB"/>
            </a:endParaRPr>
          </a:p>
          <a:p>
            <a:pPr marL="389255" marR="5080">
              <a:lnSpc>
                <a:spcPct val="103099"/>
              </a:lnSpc>
            </a:pPr>
            <a:r>
              <a:rPr dirty="0" sz="800">
                <a:latin typeface="SimSun-ExtB"/>
                <a:cs typeface="SimSun-ExtB"/>
              </a:rPr>
              <a:t>User</a:t>
            </a:r>
            <a:r>
              <a:rPr dirty="0" sz="800" spc="4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user</a:t>
            </a:r>
            <a:r>
              <a:rPr dirty="0" sz="800" spc="4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=</a:t>
            </a:r>
            <a:r>
              <a:rPr dirty="0" sz="800" spc="45">
                <a:latin typeface="SimSun-ExtB"/>
                <a:cs typeface="SimSun-ExtB"/>
              </a:rPr>
              <a:t> </a:t>
            </a:r>
            <a:r>
              <a:rPr dirty="0" sz="800" spc="-10">
                <a:latin typeface="SimSun-ExtB"/>
                <a:cs typeface="SimSun-ExtB"/>
              </a:rPr>
              <a:t>order.getUser(); orderRepository.delete(order); </a:t>
            </a:r>
            <a:r>
              <a:rPr dirty="0" sz="800">
                <a:latin typeface="SimSun-ExtB"/>
                <a:cs typeface="SimSun-ExtB"/>
              </a:rPr>
              <a:t>log.info("Delete</a:t>
            </a:r>
            <a:r>
              <a:rPr dirty="0" sz="800" spc="90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order</a:t>
            </a:r>
            <a:r>
              <a:rPr dirty="0" sz="800" spc="9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for</a:t>
            </a:r>
            <a:r>
              <a:rPr dirty="0" sz="800" spc="95">
                <a:latin typeface="SimSun-ExtB"/>
                <a:cs typeface="SimSun-ExtB"/>
              </a:rPr>
              <a:t> </a:t>
            </a:r>
            <a:r>
              <a:rPr dirty="0" sz="800">
                <a:latin typeface="SimSun-ExtB"/>
                <a:cs typeface="SimSun-ExtB"/>
              </a:rPr>
              <a:t>user</a:t>
            </a:r>
            <a:r>
              <a:rPr dirty="0" sz="800" spc="95">
                <a:latin typeface="SimSun-ExtB"/>
                <a:cs typeface="SimSun-ExtB"/>
              </a:rPr>
              <a:t> </a:t>
            </a:r>
            <a:r>
              <a:rPr dirty="0" sz="800" spc="-20">
                <a:latin typeface="SimSun-ExtB"/>
                <a:cs typeface="SimSun-ExtB"/>
              </a:rPr>
              <a:t>{}",</a:t>
            </a:r>
            <a:endParaRPr sz="800">
              <a:latin typeface="SimSun-ExtB"/>
              <a:cs typeface="SimSun-ExtB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800" spc="-10">
                <a:latin typeface="SimSun-ExtB"/>
                <a:cs typeface="SimSun-ExtB"/>
              </a:rPr>
              <a:t>user.getId());</a:t>
            </a:r>
            <a:endParaRPr sz="800">
              <a:latin typeface="SimSun-ExtB"/>
              <a:cs typeface="SimSun-ExtB"/>
            </a:endParaRPr>
          </a:p>
          <a:p>
            <a:pPr marL="389255">
              <a:lnSpc>
                <a:spcPct val="100000"/>
              </a:lnSpc>
              <a:spcBef>
                <a:spcPts val="30"/>
              </a:spcBef>
            </a:pPr>
            <a:r>
              <a:rPr dirty="0" sz="800">
                <a:latin typeface="SimSun-ExtB"/>
                <a:cs typeface="SimSun-ExtB"/>
              </a:rPr>
              <a:t>return</a:t>
            </a:r>
            <a:r>
              <a:rPr dirty="0" sz="800" spc="80">
                <a:latin typeface="SimSun-ExtB"/>
                <a:cs typeface="SimSun-ExtB"/>
              </a:rPr>
              <a:t> </a:t>
            </a:r>
            <a:r>
              <a:rPr dirty="0" sz="800" spc="-10">
                <a:latin typeface="SimSun-ExtB"/>
                <a:cs typeface="SimSun-ExtB"/>
              </a:rPr>
              <a:t>true;</a:t>
            </a:r>
            <a:endParaRPr sz="800">
              <a:latin typeface="SimSun-ExtB"/>
              <a:cs typeface="SimSun-ExtB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-40"/>
              <a:t>White-</a:t>
            </a:r>
            <a:r>
              <a:rPr dirty="0"/>
              <a:t>Box</a:t>
            </a:r>
            <a:r>
              <a:rPr dirty="0" spc="-275"/>
              <a:t> </a:t>
            </a:r>
            <a:r>
              <a:rPr dirty="0" spc="-1420"/>
              <a:t>T</a:t>
            </a:r>
            <a:r>
              <a:rPr dirty="0" spc="20"/>
              <a:t>e</a:t>
            </a:r>
            <a:r>
              <a:rPr dirty="0" spc="-165"/>
              <a:t>s</a:t>
            </a:r>
            <a:r>
              <a:rPr dirty="0" spc="15"/>
              <a:t>t</a:t>
            </a:r>
            <a:r>
              <a:rPr dirty="0" spc="20"/>
              <a:t>i</a:t>
            </a:r>
            <a:r>
              <a:rPr dirty="0" spc="30"/>
              <a:t>n</a:t>
            </a:r>
            <a:r>
              <a:rPr dirty="0" spc="25"/>
              <a:t>g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577104" y="2302621"/>
            <a:ext cx="11163300" cy="1327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90525" marR="5080" indent="-37846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Review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code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identify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how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is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implemented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in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application.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954056" y="3609807"/>
            <a:ext cx="11879580" cy="34182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577850" indent="-565150">
              <a:lnSpc>
                <a:spcPct val="100000"/>
              </a:lnSpc>
              <a:spcBef>
                <a:spcPts val="110"/>
              </a:spcBef>
              <a:buFont typeface="Wingdings"/>
              <a:buChar char=""/>
              <a:tabLst>
                <a:tab pos="577850" algn="l"/>
              </a:tabLst>
            </a:pPr>
            <a:r>
              <a:rPr dirty="0" sz="3700" spc="-30">
                <a:solidFill>
                  <a:srgbClr val="0E2C4B"/>
                </a:solidFill>
                <a:latin typeface="Calibri"/>
                <a:cs typeface="Calibri"/>
              </a:rPr>
              <a:t>System</a:t>
            </a:r>
            <a:r>
              <a:rPr dirty="0" sz="3700" spc="-1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defaults</a:t>
            </a:r>
            <a:r>
              <a:rPr dirty="0" sz="3700" spc="-1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3700" spc="-1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open.</a:t>
            </a:r>
            <a:endParaRPr sz="3700">
              <a:latin typeface="Calibri"/>
              <a:cs typeface="Calibri"/>
            </a:endParaRPr>
          </a:p>
          <a:p>
            <a:pPr marL="577850" marR="1238250" indent="-565785">
              <a:lnSpc>
                <a:spcPts val="4450"/>
              </a:lnSpc>
              <a:spcBef>
                <a:spcPts val="150"/>
              </a:spcBef>
              <a:buFont typeface="Wingdings"/>
              <a:buChar char=""/>
              <a:tabLst>
                <a:tab pos="577850" algn="l"/>
              </a:tabLst>
            </a:pPr>
            <a:r>
              <a:rPr dirty="0" sz="3700" spc="-35">
                <a:solidFill>
                  <a:srgbClr val="0E2C4B"/>
                </a:solidFill>
                <a:latin typeface="Calibri"/>
                <a:cs typeface="Calibri"/>
              </a:rPr>
              <a:t>Weak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or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missing</a:t>
            </a:r>
            <a:r>
              <a:rPr dirty="0" sz="370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370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2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checks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functions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50">
                <a:solidFill>
                  <a:srgbClr val="0E2C4B"/>
                </a:solidFill>
                <a:latin typeface="Calibri"/>
                <a:cs typeface="Calibri"/>
              </a:rPr>
              <a:t>/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resources.</a:t>
            </a:r>
            <a:endParaRPr sz="3700">
              <a:latin typeface="Calibri"/>
              <a:cs typeface="Calibri"/>
            </a:endParaRPr>
          </a:p>
          <a:p>
            <a:pPr marL="577850" marR="1026160" indent="-565785">
              <a:lnSpc>
                <a:spcPts val="4450"/>
              </a:lnSpc>
              <a:spcBef>
                <a:spcPts val="5"/>
              </a:spcBef>
              <a:buFont typeface="Wingdings"/>
              <a:buChar char=""/>
              <a:tabLst>
                <a:tab pos="577850" algn="l"/>
              </a:tabLst>
            </a:pP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Missing</a:t>
            </a:r>
            <a:r>
              <a:rPr dirty="0" sz="370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370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2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370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rules</a:t>
            </a:r>
            <a:r>
              <a:rPr dirty="0" sz="370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for</a:t>
            </a:r>
            <a:r>
              <a:rPr dirty="0" sz="370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P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</a:rPr>
              <a:t>O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3700" spc="-785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,</a:t>
            </a:r>
            <a:r>
              <a:rPr dirty="0" sz="370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PUT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and</a:t>
            </a:r>
            <a:r>
              <a:rPr dirty="0" sz="370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DELETE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methods</a:t>
            </a:r>
            <a:r>
              <a:rPr dirty="0" sz="370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at</a:t>
            </a:r>
            <a:r>
              <a:rPr dirty="0" sz="3700" spc="-3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370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API</a:t>
            </a:r>
            <a:r>
              <a:rPr dirty="0" sz="3700" spc="-3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level.</a:t>
            </a:r>
            <a:endParaRPr sz="3700">
              <a:latin typeface="Calibri"/>
              <a:cs typeface="Calibri"/>
            </a:endParaRPr>
          </a:p>
          <a:p>
            <a:pPr marL="577850" indent="-565150">
              <a:lnSpc>
                <a:spcPts val="4305"/>
              </a:lnSpc>
              <a:buFont typeface="Wingdings"/>
              <a:buChar char=""/>
              <a:tabLst>
                <a:tab pos="577850" algn="l"/>
              </a:tabLst>
            </a:pP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Relying</a:t>
            </a:r>
            <a:r>
              <a:rPr dirty="0" sz="370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solely</a:t>
            </a:r>
            <a:r>
              <a:rPr dirty="0" sz="370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370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client-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side</a:t>
            </a:r>
            <a:r>
              <a:rPr dirty="0" sz="370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input</a:t>
            </a:r>
            <a:r>
              <a:rPr dirty="0" sz="370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370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perform</a:t>
            </a:r>
            <a:r>
              <a:rPr dirty="0" sz="370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370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577104" y="7002374"/>
            <a:ext cx="11938635" cy="189483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955040">
              <a:lnSpc>
                <a:spcPts val="4420"/>
              </a:lnSpc>
              <a:spcBef>
                <a:spcPts val="110"/>
              </a:spcBef>
            </a:pP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decisions.</a:t>
            </a:r>
            <a:endParaRPr sz="3700">
              <a:latin typeface="Calibri"/>
              <a:cs typeface="Calibri"/>
            </a:endParaRPr>
          </a:p>
          <a:p>
            <a:pPr marL="577850" marR="5080" indent="-565785">
              <a:lnSpc>
                <a:spcPts val="5200"/>
              </a:lnSpc>
              <a:buFont typeface="Arial"/>
              <a:buChar char="•"/>
              <a:tabLst>
                <a:tab pos="577850" algn="l"/>
              </a:tabLst>
            </a:pP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Validate</a:t>
            </a:r>
            <a:r>
              <a:rPr dirty="0" sz="4250" spc="-1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potential</a:t>
            </a:r>
            <a:r>
              <a:rPr dirty="0" sz="4250" spc="-1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1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vulnerabilities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4250" spc="-1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a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running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 application.</a:t>
            </a:r>
            <a:endParaRPr sz="4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3465" cy="11308715"/>
            <a:chOff x="0" y="0"/>
            <a:chExt cx="20103465" cy="113087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10044" y="5282352"/>
              <a:ext cx="4960686" cy="461137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5"/>
              <a:ext cx="20103465" cy="11308715"/>
            </a:xfrm>
            <a:custGeom>
              <a:avLst/>
              <a:gdLst/>
              <a:ahLst/>
              <a:cxnLst/>
              <a:rect l="l" t="t" r="r" b="b"/>
              <a:pathLst>
                <a:path w="20103465" h="11308715">
                  <a:moveTo>
                    <a:pt x="20102843" y="0"/>
                  </a:moveTo>
                  <a:lnTo>
                    <a:pt x="0" y="0"/>
                  </a:lnTo>
                  <a:lnTo>
                    <a:pt x="0" y="357060"/>
                  </a:lnTo>
                  <a:lnTo>
                    <a:pt x="11817960" y="357060"/>
                  </a:lnTo>
                  <a:lnTo>
                    <a:pt x="11817960" y="11308550"/>
                  </a:lnTo>
                  <a:lnTo>
                    <a:pt x="20102843" y="11308550"/>
                  </a:lnTo>
                  <a:lnTo>
                    <a:pt x="20102843" y="357060"/>
                  </a:lnTo>
                  <a:lnTo>
                    <a:pt x="20102843" y="190779"/>
                  </a:lnTo>
                  <a:lnTo>
                    <a:pt x="2010284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3914550" y="7"/>
            <a:ext cx="4958715" cy="8134984"/>
            <a:chOff x="13914550" y="7"/>
            <a:chExt cx="4958715" cy="8134984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24468" y="7"/>
              <a:ext cx="364379" cy="36437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14550" y="3173934"/>
              <a:ext cx="4958173" cy="496068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131725" y="4786316"/>
            <a:ext cx="9768840" cy="2035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6600" b="1">
                <a:solidFill>
                  <a:srgbClr val="0E2C4B"/>
                </a:solidFill>
                <a:latin typeface="Calibri"/>
                <a:cs typeface="Calibri"/>
              </a:rPr>
              <a:t>HOW</a:t>
            </a:r>
            <a:r>
              <a:rPr dirty="0" sz="6600" spc="-315" b="1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6600" spc="-9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6600" spc="-2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6600" spc="-25">
                <a:solidFill>
                  <a:srgbClr val="0E2C4B"/>
                </a:solidFill>
                <a:latin typeface="Calibri"/>
                <a:cs typeface="Calibri"/>
              </a:rPr>
              <a:t>EXPLOIT</a:t>
            </a:r>
            <a:r>
              <a:rPr dirty="0" sz="6600" spc="-3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6600" spc="-10">
                <a:solidFill>
                  <a:srgbClr val="0E2C4B"/>
                </a:solidFill>
                <a:latin typeface="Calibri"/>
                <a:cs typeface="Calibri"/>
              </a:rPr>
              <a:t>ACCESS </a:t>
            </a:r>
            <a:r>
              <a:rPr dirty="0" sz="6600" spc="-25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6600" spc="-30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6600" spc="-10">
                <a:solidFill>
                  <a:srgbClr val="0E2C4B"/>
                </a:solidFill>
                <a:latin typeface="Calibri"/>
                <a:cs typeface="Calibri"/>
              </a:rPr>
              <a:t>VULNERABILITIES?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Exploiting</a:t>
            </a:r>
            <a:r>
              <a:rPr dirty="0" spc="-145"/>
              <a:t> </a:t>
            </a:r>
            <a:r>
              <a:rPr dirty="0"/>
              <a:t>Access</a:t>
            </a:r>
            <a:r>
              <a:rPr dirty="0" spc="-155"/>
              <a:t> </a:t>
            </a:r>
            <a:r>
              <a:rPr dirty="0"/>
              <a:t>Control</a:t>
            </a:r>
            <a:r>
              <a:rPr dirty="0" spc="-145"/>
              <a:t> </a:t>
            </a:r>
            <a:r>
              <a:rPr dirty="0" spc="-30"/>
              <a:t>Vulnerabilities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346305" y="2546383"/>
            <a:ext cx="15593060" cy="13271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91160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Depends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type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3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45">
                <a:solidFill>
                  <a:srgbClr val="0E2C4B"/>
                </a:solidFill>
                <a:latin typeface="Calibri"/>
                <a:cs typeface="Calibri"/>
              </a:rPr>
              <a:t>vu</a:t>
            </a:r>
            <a:r>
              <a:rPr dirty="0" sz="4250" spc="40">
                <a:solidFill>
                  <a:srgbClr val="0E2C4B"/>
                </a:solidFill>
                <a:latin typeface="Calibri"/>
                <a:cs typeface="Calibri"/>
              </a:rPr>
              <a:t>l</a:t>
            </a:r>
            <a:r>
              <a:rPr dirty="0" sz="4250" spc="45">
                <a:solidFill>
                  <a:srgbClr val="0E2C4B"/>
                </a:solidFill>
                <a:latin typeface="Calibri"/>
                <a:cs typeface="Calibri"/>
              </a:rPr>
              <a:t>ne</a:t>
            </a:r>
            <a:r>
              <a:rPr dirty="0" sz="4250" spc="-140">
                <a:solidFill>
                  <a:srgbClr val="0E2C4B"/>
                </a:solidFill>
                <a:latin typeface="Calibri"/>
                <a:cs typeface="Calibri"/>
              </a:rPr>
              <a:t>r</a:t>
            </a:r>
            <a:r>
              <a:rPr dirty="0" sz="4250" spc="40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4250" spc="45">
                <a:solidFill>
                  <a:srgbClr val="0E2C4B"/>
                </a:solidFill>
                <a:latin typeface="Calibri"/>
                <a:cs typeface="Calibri"/>
              </a:rPr>
              <a:t>b</a:t>
            </a:r>
            <a:r>
              <a:rPr dirty="0" sz="4250" spc="40">
                <a:solidFill>
                  <a:srgbClr val="0E2C4B"/>
                </a:solidFill>
                <a:latin typeface="Calibri"/>
                <a:cs typeface="Calibri"/>
              </a:rPr>
              <a:t>ilit</a:t>
            </a:r>
            <a:r>
              <a:rPr dirty="0" sz="4250" spc="-540">
                <a:solidFill>
                  <a:srgbClr val="0E2C4B"/>
                </a:solidFill>
                <a:latin typeface="Calibri"/>
                <a:cs typeface="Calibri"/>
              </a:rPr>
              <a:t>y</a:t>
            </a:r>
            <a:r>
              <a:rPr dirty="0" sz="4250" spc="45">
                <a:solidFill>
                  <a:srgbClr val="0E2C4B"/>
                </a:solidFill>
                <a:latin typeface="Calibri"/>
                <a:cs typeface="Calibri"/>
              </a:rPr>
              <a:t>.</a:t>
            </a:r>
            <a:endParaRPr sz="4250">
              <a:latin typeface="Calibri"/>
              <a:cs typeface="Calibri"/>
            </a:endParaRPr>
          </a:p>
          <a:p>
            <a:pPr marL="391160" indent="-37846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91160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Usually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just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matter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manipulated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vulnerable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field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/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90">
                <a:solidFill>
                  <a:srgbClr val="0E2C4B"/>
                </a:solidFill>
                <a:latin typeface="Calibri"/>
                <a:cs typeface="Calibri"/>
              </a:rPr>
              <a:t>p</a:t>
            </a:r>
            <a:r>
              <a:rPr dirty="0" sz="4250" spc="85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4250" spc="-95">
                <a:solidFill>
                  <a:srgbClr val="0E2C4B"/>
                </a:solidFill>
                <a:latin typeface="Calibri"/>
                <a:cs typeface="Calibri"/>
              </a:rPr>
              <a:t>r</a:t>
            </a:r>
            <a:r>
              <a:rPr dirty="0" sz="4250" spc="85">
                <a:solidFill>
                  <a:srgbClr val="0E2C4B"/>
                </a:solidFill>
                <a:latin typeface="Calibri"/>
                <a:cs typeface="Calibri"/>
              </a:rPr>
              <a:t>am</a:t>
            </a:r>
            <a:r>
              <a:rPr dirty="0" sz="4250" spc="40">
                <a:solidFill>
                  <a:srgbClr val="0E2C4B"/>
                </a:solidFill>
                <a:latin typeface="Calibri"/>
                <a:cs typeface="Calibri"/>
              </a:rPr>
              <a:t>e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4250" spc="90">
                <a:solidFill>
                  <a:srgbClr val="0E2C4B"/>
                </a:solidFill>
                <a:latin typeface="Calibri"/>
                <a:cs typeface="Calibri"/>
              </a:rPr>
              <a:t>e</a:t>
            </a:r>
            <a:r>
              <a:rPr dirty="0" sz="4250" spc="-795">
                <a:solidFill>
                  <a:srgbClr val="0E2C4B"/>
                </a:solidFill>
                <a:latin typeface="Calibri"/>
                <a:cs typeface="Calibri"/>
              </a:rPr>
              <a:t>r</a:t>
            </a:r>
            <a:r>
              <a:rPr dirty="0" sz="4250" spc="90">
                <a:solidFill>
                  <a:srgbClr val="0E2C4B"/>
                </a:solidFill>
                <a:latin typeface="Calibri"/>
                <a:cs typeface="Calibri"/>
              </a:rPr>
              <a:t>.</a:t>
            </a:r>
            <a:endParaRPr sz="425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2370" y="4377383"/>
            <a:ext cx="7248444" cy="6030448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36938" y="4399571"/>
            <a:ext cx="7562415" cy="535415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-10"/>
              <a:t>Automated</a:t>
            </a:r>
            <a:r>
              <a:rPr dirty="0" spc="-390"/>
              <a:t> </a:t>
            </a:r>
            <a:r>
              <a:rPr dirty="0"/>
              <a:t>Exploitation</a:t>
            </a:r>
            <a:r>
              <a:rPr dirty="0" spc="-390"/>
              <a:t> </a:t>
            </a:r>
            <a:r>
              <a:rPr dirty="0" spc="-1465"/>
              <a:t>T</a:t>
            </a:r>
            <a:r>
              <a:rPr dirty="0" spc="-25"/>
              <a:t>ool</a:t>
            </a:r>
            <a:r>
              <a:rPr dirty="0" spc="-20"/>
              <a:t>s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156510" y="2526279"/>
            <a:ext cx="10314940" cy="6788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Web</a:t>
            </a:r>
            <a:r>
              <a:rPr dirty="0" sz="4250" spc="-1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Application</a:t>
            </a:r>
            <a:r>
              <a:rPr dirty="0" sz="4250" spc="-1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Vulnerability</a:t>
            </a:r>
            <a:r>
              <a:rPr dirty="0" sz="4250" spc="-1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Scanners</a:t>
            </a:r>
            <a:r>
              <a:rPr dirty="0" sz="4250" spc="-1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35">
                <a:solidFill>
                  <a:srgbClr val="0E2C4B"/>
                </a:solidFill>
                <a:latin typeface="Calibri"/>
                <a:cs typeface="Calibri"/>
              </a:rPr>
              <a:t>(WAVS)</a:t>
            </a:r>
            <a:endParaRPr sz="4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Burp</a:t>
            </a:r>
            <a:r>
              <a:rPr dirty="0" spc="-55"/>
              <a:t> </a:t>
            </a:r>
            <a:r>
              <a:rPr dirty="0"/>
              <a:t>Extension</a:t>
            </a:r>
            <a:r>
              <a:rPr dirty="0" spc="-35"/>
              <a:t> </a:t>
            </a:r>
            <a:r>
              <a:rPr dirty="0"/>
              <a:t>-</a:t>
            </a:r>
            <a:r>
              <a:rPr dirty="0" spc="-45"/>
              <a:t> Autorize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651049" y="2570811"/>
            <a:ext cx="16905605" cy="7061834"/>
            <a:chOff x="1651049" y="2570811"/>
            <a:chExt cx="16905605" cy="7061834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1049" y="2570811"/>
              <a:ext cx="16905035" cy="706156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9414" y="2600580"/>
              <a:ext cx="16802849" cy="695891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675488" y="2596654"/>
              <a:ext cx="16810990" cy="6967220"/>
            </a:xfrm>
            <a:custGeom>
              <a:avLst/>
              <a:gdLst/>
              <a:ahLst/>
              <a:cxnLst/>
              <a:rect l="l" t="t" r="r" b="b"/>
              <a:pathLst>
                <a:path w="16810990" h="6967220">
                  <a:moveTo>
                    <a:pt x="0" y="0"/>
                  </a:moveTo>
                  <a:lnTo>
                    <a:pt x="16810726" y="0"/>
                  </a:lnTo>
                  <a:lnTo>
                    <a:pt x="16810726" y="6966769"/>
                  </a:lnTo>
                  <a:lnTo>
                    <a:pt x="0" y="6966769"/>
                  </a:lnTo>
                  <a:lnTo>
                    <a:pt x="0" y="0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122145" y="10151178"/>
            <a:ext cx="8052434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00" b="1">
                <a:solidFill>
                  <a:srgbClr val="0E2C4B"/>
                </a:solidFill>
                <a:latin typeface="Calibri"/>
                <a:cs typeface="Calibri"/>
              </a:rPr>
              <a:t>Extension</a:t>
            </a:r>
            <a:r>
              <a:rPr dirty="0" sz="1700" spc="254" b="1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1700" b="1">
                <a:solidFill>
                  <a:srgbClr val="0E2C4B"/>
                </a:solidFill>
                <a:latin typeface="Calibri"/>
                <a:cs typeface="Calibri"/>
              </a:rPr>
              <a:t>Link:</a:t>
            </a:r>
            <a:r>
              <a:rPr dirty="0" sz="1700" spc="250" b="1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1700">
                <a:solidFill>
                  <a:srgbClr val="0E2C4B"/>
                </a:solidFill>
                <a:latin typeface="Calibri"/>
                <a:cs typeface="Calibri"/>
              </a:rPr>
              <a:t>:</a:t>
            </a:r>
            <a:r>
              <a:rPr dirty="0" sz="1700" spc="25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1700" spc="-10" i="1">
                <a:solidFill>
                  <a:srgbClr val="0E2C4B"/>
                </a:solidFill>
                <a:latin typeface="Calibri"/>
                <a:cs typeface="Calibri"/>
              </a:rPr>
              <a:t>https://portswigger.net/bappstore/f9bbac8c4acf4aefa4d7dc92a991af2f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20103465" cy="11308715"/>
            <a:chOff x="0" y="0"/>
            <a:chExt cx="20103465" cy="11308715"/>
          </a:xfrm>
        </p:grpSpPr>
        <p:sp>
          <p:nvSpPr>
            <p:cNvPr id="3" name="object 3" descr=""/>
            <p:cNvSpPr/>
            <p:nvPr/>
          </p:nvSpPr>
          <p:spPr>
            <a:xfrm>
              <a:off x="11817964" y="190779"/>
              <a:ext cx="8285480" cy="11118215"/>
            </a:xfrm>
            <a:custGeom>
              <a:avLst/>
              <a:gdLst/>
              <a:ahLst/>
              <a:cxnLst/>
              <a:rect l="l" t="t" r="r" b="b"/>
              <a:pathLst>
                <a:path w="8285480" h="11118215">
                  <a:moveTo>
                    <a:pt x="8284878" y="0"/>
                  </a:moveTo>
                  <a:lnTo>
                    <a:pt x="0" y="0"/>
                  </a:lnTo>
                  <a:lnTo>
                    <a:pt x="0" y="11117776"/>
                  </a:lnTo>
                  <a:lnTo>
                    <a:pt x="8284878" y="11117776"/>
                  </a:lnTo>
                  <a:lnTo>
                    <a:pt x="828487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87337" y="3689102"/>
              <a:ext cx="5196909" cy="44781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0"/>
              <a:ext cx="20103465" cy="357505"/>
            </a:xfrm>
            <a:custGeom>
              <a:avLst/>
              <a:gdLst/>
              <a:ahLst/>
              <a:cxnLst/>
              <a:rect l="l" t="t" r="r" b="b"/>
              <a:pathLst>
                <a:path w="20103465" h="357505">
                  <a:moveTo>
                    <a:pt x="20102843" y="0"/>
                  </a:moveTo>
                  <a:lnTo>
                    <a:pt x="0" y="0"/>
                  </a:lnTo>
                  <a:lnTo>
                    <a:pt x="0" y="357057"/>
                  </a:lnTo>
                  <a:lnTo>
                    <a:pt x="20102843" y="357057"/>
                  </a:lnTo>
                  <a:lnTo>
                    <a:pt x="201028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20553" y="4798881"/>
            <a:ext cx="9768840" cy="203581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6600" b="1">
                <a:latin typeface="Calibri"/>
                <a:cs typeface="Calibri"/>
              </a:rPr>
              <a:t>HOW</a:t>
            </a:r>
            <a:r>
              <a:rPr dirty="0" sz="6600" spc="-260" b="1">
                <a:latin typeface="Calibri"/>
                <a:cs typeface="Calibri"/>
              </a:rPr>
              <a:t> </a:t>
            </a:r>
            <a:r>
              <a:rPr dirty="0" sz="6600" spc="-90"/>
              <a:t>TO</a:t>
            </a:r>
            <a:r>
              <a:rPr dirty="0" sz="6600" spc="-265"/>
              <a:t> </a:t>
            </a:r>
            <a:r>
              <a:rPr dirty="0" sz="6600"/>
              <a:t>PREVENT</a:t>
            </a:r>
            <a:r>
              <a:rPr dirty="0" sz="6600" spc="-265"/>
              <a:t> </a:t>
            </a:r>
            <a:r>
              <a:rPr dirty="0" sz="6600" spc="-10"/>
              <a:t>ACCESS </a:t>
            </a:r>
            <a:r>
              <a:rPr dirty="0" sz="6600" spc="-25"/>
              <a:t>CONTROL</a:t>
            </a:r>
            <a:r>
              <a:rPr dirty="0" sz="6600" spc="-305"/>
              <a:t> </a:t>
            </a:r>
            <a:r>
              <a:rPr dirty="0" sz="6600" spc="-10"/>
              <a:t>VULNERABILITIES?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-25"/>
              <a:t>Preventing</a:t>
            </a:r>
            <a:r>
              <a:rPr dirty="0" spc="-260"/>
              <a:t> </a:t>
            </a:r>
            <a:r>
              <a:rPr dirty="0"/>
              <a:t>Access</a:t>
            </a:r>
            <a:r>
              <a:rPr dirty="0" spc="-270"/>
              <a:t> </a:t>
            </a:r>
            <a:r>
              <a:rPr dirty="0"/>
              <a:t>Control</a:t>
            </a:r>
            <a:r>
              <a:rPr dirty="0" spc="-265"/>
              <a:t> </a:t>
            </a:r>
            <a:r>
              <a:rPr dirty="0" spc="-30"/>
              <a:t>Vulnerabilities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346305" y="2546383"/>
            <a:ext cx="16635094" cy="742124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90525" marR="450850" indent="-37846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Use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30">
                <a:solidFill>
                  <a:srgbClr val="0E2C4B"/>
                </a:solidFill>
                <a:latin typeface="Calibri"/>
                <a:cs typeface="Calibri"/>
              </a:rPr>
              <a:t>security-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centric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design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where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verified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first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and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ensure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all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requests</a:t>
            </a:r>
            <a:r>
              <a:rPr dirty="0" sz="4250" spc="-9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go</a:t>
            </a:r>
            <a:r>
              <a:rPr dirty="0" sz="4250" spc="-1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through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an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9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1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check.</a:t>
            </a:r>
            <a:endParaRPr sz="4250">
              <a:latin typeface="Calibri"/>
              <a:cs typeface="Calibri"/>
            </a:endParaRPr>
          </a:p>
          <a:p>
            <a:pPr marL="391160" indent="-37846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391160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Except</a:t>
            </a:r>
            <a:r>
              <a:rPr dirty="0" sz="4250" spc="-12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for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public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resources,</a:t>
            </a:r>
            <a:r>
              <a:rPr dirty="0" sz="4250" spc="-11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deny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11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by</a:t>
            </a:r>
            <a:r>
              <a:rPr dirty="0" sz="4250" spc="-114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default.</a:t>
            </a:r>
            <a:endParaRPr sz="4250">
              <a:latin typeface="Calibri"/>
              <a:cs typeface="Calibri"/>
            </a:endParaRPr>
          </a:p>
          <a:p>
            <a:pPr marL="391160" indent="-378460">
              <a:lnSpc>
                <a:spcPct val="100000"/>
              </a:lnSpc>
              <a:spcBef>
                <a:spcPts val="85"/>
              </a:spcBef>
              <a:buFont typeface="Arial"/>
              <a:buChar char="•"/>
              <a:tabLst>
                <a:tab pos="391160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Apply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principal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least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privilege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throughout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entire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application.</a:t>
            </a:r>
            <a:endParaRPr sz="4250">
              <a:latin typeface="Calibri"/>
              <a:cs typeface="Calibri"/>
            </a:endParaRPr>
          </a:p>
          <a:p>
            <a:pPr marL="390525" marR="60960" indent="-378460">
              <a:lnSpc>
                <a:spcPts val="5200"/>
              </a:lnSpc>
              <a:spcBef>
                <a:spcPts val="95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Consider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using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attribute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or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feature-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based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checks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instead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of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role-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based</a:t>
            </a:r>
            <a:r>
              <a:rPr dirty="0" sz="4250" spc="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2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control.</a:t>
            </a:r>
            <a:endParaRPr sz="4250">
              <a:latin typeface="Calibri"/>
              <a:cs typeface="Calibri"/>
            </a:endParaRPr>
          </a:p>
          <a:p>
            <a:pPr lvl="1" marL="768985" marR="5080" indent="-379730">
              <a:lnSpc>
                <a:spcPts val="4450"/>
              </a:lnSpc>
              <a:spcBef>
                <a:spcPts val="15"/>
              </a:spcBef>
              <a:buFont typeface="Arial"/>
              <a:buChar char="•"/>
              <a:tabLst>
                <a:tab pos="768985" algn="l"/>
              </a:tabLst>
            </a:pP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NIST</a:t>
            </a:r>
            <a:r>
              <a:rPr dirty="0" sz="370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25">
                <a:solidFill>
                  <a:srgbClr val="0E2C4B"/>
                </a:solidFill>
                <a:latin typeface="Calibri"/>
                <a:cs typeface="Calibri"/>
              </a:rPr>
              <a:t>Attribute</a:t>
            </a:r>
            <a:r>
              <a:rPr dirty="0" sz="370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Based</a:t>
            </a:r>
            <a:r>
              <a:rPr dirty="0" sz="370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370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Control </a:t>
            </a:r>
            <a:r>
              <a:rPr dirty="0" sz="3700" spc="-75">
                <a:solidFill>
                  <a:srgbClr val="0E2C4B"/>
                </a:solidFill>
                <a:latin typeface="Calibri"/>
                <a:cs typeface="Calibri"/>
              </a:rPr>
              <a:t>h</a:t>
            </a:r>
            <a:r>
              <a:rPr dirty="0" sz="3700" spc="-105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 spc="-45">
                <a:solidFill>
                  <a:srgbClr val="0E2C4B"/>
                </a:solidFill>
                <a:latin typeface="Calibri"/>
                <a:cs typeface="Calibri"/>
              </a:rPr>
              <a:t>p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</a:rPr>
              <a:t>://</a:t>
            </a:r>
            <a:r>
              <a:rPr dirty="0" sz="3700" spc="2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ww</a:t>
            </a:r>
            <a:r>
              <a:rPr dirty="0" sz="3700" spc="-49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w</a:t>
            </a:r>
            <a:r>
              <a:rPr dirty="0" sz="3700" spc="-29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.</a:t>
            </a:r>
            <a:r>
              <a:rPr dirty="0" sz="3700" spc="-9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y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outub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e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.</a:t>
            </a:r>
            <a:r>
              <a:rPr dirty="0" sz="3700" spc="-7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c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o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m/</a:t>
            </a:r>
            <a:r>
              <a:rPr dirty="0" sz="3700" spc="-9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w</a:t>
            </a:r>
            <a:r>
              <a:rPr dirty="0" sz="3700" spc="-7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a</a:t>
            </a:r>
            <a:r>
              <a:rPr dirty="0" sz="3700" spc="-9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t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ch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?v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=cg</a:t>
            </a:r>
            <a:r>
              <a:rPr dirty="0" sz="3700" spc="-6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T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a7</a:t>
            </a:r>
            <a:r>
              <a:rPr dirty="0" sz="3700" spc="-35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Y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n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G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f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HA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&amp;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ab_c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h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a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nn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e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l</a:t>
            </a:r>
            <a:r>
              <a:rPr dirty="0" sz="3700" spc="-1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=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N</a:t>
            </a:r>
            <a:r>
              <a:rPr dirty="0" sz="3700" spc="-7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a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tion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a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lI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n</a:t>
            </a:r>
            <a:r>
              <a:rPr dirty="0" sz="3700" spc="-8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s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titu</a:t>
            </a:r>
            <a:r>
              <a:rPr dirty="0" sz="3700" spc="-8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t</a:t>
            </a:r>
            <a:r>
              <a:rPr dirty="0" sz="3700" spc="-5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e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  <a:hlinkClick r:id="rId3"/>
              </a:rPr>
              <a:t>of</a:t>
            </a:r>
            <a:r>
              <a:rPr dirty="0" sz="3700" spc="-4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25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3700" spc="-60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 spc="25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3700" spc="30">
                <a:solidFill>
                  <a:srgbClr val="0E2C4B"/>
                </a:solidFill>
                <a:latin typeface="Calibri"/>
                <a:cs typeface="Calibri"/>
              </a:rPr>
              <a:t>nd</a:t>
            </a:r>
            <a:r>
              <a:rPr dirty="0" sz="3700" spc="25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3700" spc="-70">
                <a:solidFill>
                  <a:srgbClr val="0E2C4B"/>
                </a:solidFill>
                <a:latin typeface="Calibri"/>
                <a:cs typeface="Calibri"/>
              </a:rPr>
              <a:t>r</a:t>
            </a:r>
            <a:r>
              <a:rPr dirty="0" sz="3700" spc="25">
                <a:solidFill>
                  <a:srgbClr val="0E2C4B"/>
                </a:solidFill>
                <a:latin typeface="Calibri"/>
                <a:cs typeface="Calibri"/>
              </a:rPr>
              <a:t>d</a:t>
            </a:r>
            <a:r>
              <a:rPr dirty="0" sz="3700" spc="30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3700" spc="25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3700" spc="20">
                <a:solidFill>
                  <a:srgbClr val="0E2C4B"/>
                </a:solidFill>
                <a:latin typeface="Calibri"/>
                <a:cs typeface="Calibri"/>
              </a:rPr>
              <a:t>nd</a:t>
            </a:r>
            <a:r>
              <a:rPr dirty="0" sz="3700" spc="-650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 spc="25">
                <a:solidFill>
                  <a:srgbClr val="0E2C4B"/>
                </a:solidFill>
                <a:latin typeface="Calibri"/>
                <a:cs typeface="Calibri"/>
              </a:rPr>
              <a:t>echn</a:t>
            </a:r>
            <a:r>
              <a:rPr dirty="0" sz="3700" spc="30">
                <a:solidFill>
                  <a:srgbClr val="0E2C4B"/>
                </a:solidFill>
                <a:latin typeface="Calibri"/>
                <a:cs typeface="Calibri"/>
              </a:rPr>
              <a:t>olo</a:t>
            </a:r>
            <a:r>
              <a:rPr dirty="0" sz="3700" spc="25">
                <a:solidFill>
                  <a:srgbClr val="0E2C4B"/>
                </a:solidFill>
                <a:latin typeface="Calibri"/>
                <a:cs typeface="Calibri"/>
              </a:rPr>
              <a:t>g</a:t>
            </a:r>
            <a:r>
              <a:rPr dirty="0" sz="3700" spc="30">
                <a:solidFill>
                  <a:srgbClr val="0E2C4B"/>
                </a:solidFill>
                <a:latin typeface="Calibri"/>
                <a:cs typeface="Calibri"/>
              </a:rPr>
              <a:t>y</a:t>
            </a:r>
            <a:endParaRPr sz="3700">
              <a:latin typeface="Calibri"/>
              <a:cs typeface="Calibri"/>
            </a:endParaRPr>
          </a:p>
          <a:p>
            <a:pPr lvl="1" marL="768985" marR="1789430" indent="-379730">
              <a:lnSpc>
                <a:spcPts val="4450"/>
              </a:lnSpc>
              <a:spcBef>
                <a:spcPts val="5"/>
              </a:spcBef>
              <a:buFont typeface="Arial"/>
              <a:buChar char="•"/>
              <a:tabLst>
                <a:tab pos="768985" algn="l"/>
              </a:tabLst>
            </a:pP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NIST</a:t>
            </a:r>
            <a:r>
              <a:rPr dirty="0" sz="3700" spc="-10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Special</a:t>
            </a:r>
            <a:r>
              <a:rPr dirty="0" sz="370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>
                <a:solidFill>
                  <a:srgbClr val="0E2C4B"/>
                </a:solidFill>
                <a:latin typeface="Calibri"/>
                <a:cs typeface="Calibri"/>
              </a:rPr>
              <a:t>Publication</a:t>
            </a:r>
            <a:r>
              <a:rPr dirty="0" sz="3700" spc="-9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800-</a:t>
            </a:r>
            <a:r>
              <a:rPr dirty="0" sz="3700" spc="-20">
                <a:solidFill>
                  <a:srgbClr val="0E2C4B"/>
                </a:solidFill>
                <a:latin typeface="Calibri"/>
                <a:cs typeface="Calibri"/>
              </a:rPr>
              <a:t>162: </a:t>
            </a:r>
            <a:r>
              <a:rPr dirty="0" sz="3700" spc="-85">
                <a:solidFill>
                  <a:srgbClr val="0E2C4B"/>
                </a:solidFill>
                <a:latin typeface="Calibri"/>
                <a:cs typeface="Calibri"/>
              </a:rPr>
              <a:t>h</a:t>
            </a:r>
            <a:r>
              <a:rPr dirty="0" sz="3700" spc="-114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 spc="-55">
                <a:solidFill>
                  <a:srgbClr val="0E2C4B"/>
                </a:solidFill>
                <a:latin typeface="Calibri"/>
                <a:cs typeface="Calibri"/>
              </a:rPr>
              <a:t>p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3700" spc="-15">
                <a:solidFill>
                  <a:srgbClr val="0E2C4B"/>
                </a:solidFill>
                <a:latin typeface="Calibri"/>
                <a:cs typeface="Calibri"/>
              </a:rPr>
              <a:t>://</a:t>
            </a:r>
            <a:r>
              <a:rPr dirty="0" sz="3700" spc="-145">
                <a:solidFill>
                  <a:srgbClr val="0E2C4B"/>
                </a:solidFill>
                <a:latin typeface="Calibri"/>
                <a:cs typeface="Calibri"/>
              </a:rPr>
              <a:t>n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vl</a:t>
            </a:r>
            <a:r>
              <a:rPr dirty="0" sz="3700" spc="-20">
                <a:solidFill>
                  <a:srgbClr val="0E2C4B"/>
                </a:solidFill>
                <a:latin typeface="Calibri"/>
                <a:cs typeface="Calibri"/>
              </a:rPr>
              <a:t>pu</a:t>
            </a:r>
            <a:r>
              <a:rPr dirty="0" sz="3700" spc="-55">
                <a:solidFill>
                  <a:srgbClr val="0E2C4B"/>
                </a:solidFill>
                <a:latin typeface="Calibri"/>
                <a:cs typeface="Calibri"/>
              </a:rPr>
              <a:t>b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s.</a:t>
            </a:r>
            <a:r>
              <a:rPr dirty="0" sz="3700" spc="-15">
                <a:solidFill>
                  <a:srgbClr val="0E2C4B"/>
                </a:solidFill>
                <a:latin typeface="Calibri"/>
                <a:cs typeface="Calibri"/>
              </a:rPr>
              <a:t>n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i</a:t>
            </a:r>
            <a:r>
              <a:rPr dirty="0" sz="3700" spc="-95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 spc="70">
                <a:solidFill>
                  <a:srgbClr val="0E2C4B"/>
                </a:solidFill>
                <a:latin typeface="Calibri"/>
                <a:cs typeface="Calibri"/>
              </a:rPr>
              <a:t>.</a:t>
            </a:r>
            <a:r>
              <a:rPr dirty="0" sz="3700" spc="-70">
                <a:solidFill>
                  <a:srgbClr val="0E2C4B"/>
                </a:solidFill>
                <a:latin typeface="Calibri"/>
                <a:cs typeface="Calibri"/>
              </a:rPr>
              <a:t>g</a:t>
            </a:r>
            <a:r>
              <a:rPr dirty="0" sz="3700" spc="-45">
                <a:solidFill>
                  <a:srgbClr val="0E2C4B"/>
                </a:solidFill>
                <a:latin typeface="Calibri"/>
                <a:cs typeface="Calibri"/>
              </a:rPr>
              <a:t>o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v</a:t>
            </a:r>
            <a:r>
              <a:rPr dirty="0" sz="3700" spc="-15">
                <a:solidFill>
                  <a:srgbClr val="0E2C4B"/>
                </a:solidFill>
                <a:latin typeface="Calibri"/>
                <a:cs typeface="Calibri"/>
              </a:rPr>
              <a:t>/n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i</a:t>
            </a:r>
            <a:r>
              <a:rPr dirty="0" sz="3700" spc="-95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 spc="-20">
                <a:solidFill>
                  <a:srgbClr val="0E2C4B"/>
                </a:solidFill>
                <a:latin typeface="Calibri"/>
                <a:cs typeface="Calibri"/>
              </a:rPr>
              <a:t>pu</a:t>
            </a:r>
            <a:r>
              <a:rPr dirty="0" sz="3700" spc="-55">
                <a:solidFill>
                  <a:srgbClr val="0E2C4B"/>
                </a:solidFill>
                <a:latin typeface="Calibri"/>
                <a:cs typeface="Calibri"/>
              </a:rPr>
              <a:t>b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3700" spc="-160">
                <a:solidFill>
                  <a:srgbClr val="0E2C4B"/>
                </a:solidFill>
                <a:latin typeface="Calibri"/>
                <a:cs typeface="Calibri"/>
              </a:rPr>
              <a:t>/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sp</a:t>
            </a:r>
            <a:r>
              <a:rPr dirty="0" sz="3700" spc="-15">
                <a:solidFill>
                  <a:srgbClr val="0E2C4B"/>
                </a:solidFill>
                <a:latin typeface="Calibri"/>
                <a:cs typeface="Calibri"/>
              </a:rPr>
              <a:t>ec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i</a:t>
            </a:r>
            <a:r>
              <a:rPr dirty="0" sz="3700" spc="-15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l</a:t>
            </a:r>
            <a:r>
              <a:rPr dirty="0" sz="3700" spc="-20">
                <a:solidFill>
                  <a:srgbClr val="0E2C4B"/>
                </a:solidFill>
                <a:latin typeface="Calibri"/>
                <a:cs typeface="Calibri"/>
              </a:rPr>
              <a:t>pub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li</a:t>
            </a:r>
            <a:r>
              <a:rPr dirty="0" sz="3700" spc="-80">
                <a:solidFill>
                  <a:srgbClr val="0E2C4B"/>
                </a:solidFill>
                <a:latin typeface="Calibri"/>
                <a:cs typeface="Calibri"/>
              </a:rPr>
              <a:t>c</a:t>
            </a:r>
            <a:r>
              <a:rPr dirty="0" sz="3700" spc="-85">
                <a:solidFill>
                  <a:srgbClr val="0E2C4B"/>
                </a:solidFill>
                <a:latin typeface="Calibri"/>
                <a:cs typeface="Calibri"/>
              </a:rPr>
              <a:t>a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tio</a:t>
            </a:r>
            <a:r>
              <a:rPr dirty="0" sz="3700" spc="-15">
                <a:solidFill>
                  <a:srgbClr val="0E2C4B"/>
                </a:solidFill>
                <a:latin typeface="Calibri"/>
                <a:cs typeface="Calibri"/>
              </a:rPr>
              <a:t>ns/N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I</a:t>
            </a:r>
            <a:r>
              <a:rPr dirty="0" sz="3700" spc="-70">
                <a:solidFill>
                  <a:srgbClr val="0E2C4B"/>
                </a:solidFill>
                <a:latin typeface="Calibri"/>
                <a:cs typeface="Calibri"/>
              </a:rPr>
              <a:t>S</a:t>
            </a:r>
            <a:r>
              <a:rPr dirty="0" sz="3700" spc="-770">
                <a:solidFill>
                  <a:srgbClr val="0E2C4B"/>
                </a:solidFill>
                <a:latin typeface="Calibri"/>
                <a:cs typeface="Calibri"/>
              </a:rPr>
              <a:t>T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.s</a:t>
            </a:r>
            <a:r>
              <a:rPr dirty="0" sz="3700" spc="-20">
                <a:solidFill>
                  <a:srgbClr val="0E2C4B"/>
                </a:solidFill>
                <a:latin typeface="Calibri"/>
                <a:cs typeface="Calibri"/>
              </a:rPr>
              <a:t>p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.</a:t>
            </a:r>
            <a:r>
              <a:rPr dirty="0" sz="3700" spc="-15">
                <a:solidFill>
                  <a:srgbClr val="0E2C4B"/>
                </a:solidFill>
                <a:latin typeface="Calibri"/>
                <a:cs typeface="Calibri"/>
              </a:rPr>
              <a:t>80</a:t>
            </a:r>
            <a:r>
              <a:rPr dirty="0" sz="3700" spc="-20">
                <a:solidFill>
                  <a:srgbClr val="0E2C4B"/>
                </a:solidFill>
                <a:latin typeface="Calibri"/>
                <a:cs typeface="Calibri"/>
              </a:rPr>
              <a:t>0-</a:t>
            </a:r>
            <a:r>
              <a:rPr dirty="0" sz="3700" spc="-10">
                <a:solidFill>
                  <a:srgbClr val="0E2C4B"/>
                </a:solidFill>
                <a:latin typeface="Calibri"/>
                <a:cs typeface="Calibri"/>
              </a:rPr>
              <a:t>162.pdf</a:t>
            </a:r>
            <a:endParaRPr sz="3700">
              <a:latin typeface="Calibri"/>
              <a:cs typeface="Calibri"/>
            </a:endParaRPr>
          </a:p>
          <a:p>
            <a:pPr marL="391160" indent="-378460">
              <a:lnSpc>
                <a:spcPts val="4910"/>
              </a:lnSpc>
              <a:buFont typeface="Arial"/>
              <a:buChar char="•"/>
              <a:tabLst>
                <a:tab pos="391160" algn="l"/>
              </a:tabLst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checks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should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always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be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performed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on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server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side.</a:t>
            </a:r>
            <a:endParaRPr sz="4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20103465" cy="357505"/>
          </a:xfrm>
          <a:custGeom>
            <a:avLst/>
            <a:gdLst/>
            <a:ahLst/>
            <a:cxnLst/>
            <a:rect l="l" t="t" r="r" b="b"/>
            <a:pathLst>
              <a:path w="20103465" h="357505">
                <a:moveTo>
                  <a:pt x="20102843" y="0"/>
                </a:moveTo>
                <a:lnTo>
                  <a:pt x="0" y="0"/>
                </a:lnTo>
                <a:lnTo>
                  <a:pt x="0" y="357057"/>
                </a:lnTo>
                <a:lnTo>
                  <a:pt x="20102843" y="357057"/>
                </a:lnTo>
                <a:lnTo>
                  <a:pt x="2010284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4467" y="7"/>
            <a:ext cx="364379" cy="36437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pc="-50"/>
              <a:t>Resources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1299019" y="2634339"/>
            <a:ext cx="17039590" cy="68408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91160" indent="-37846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91160" algn="l"/>
              </a:tabLst>
            </a:pPr>
            <a:r>
              <a:rPr dirty="0" sz="4250" spc="-20">
                <a:latin typeface="Calibri"/>
                <a:cs typeface="Calibri"/>
              </a:rPr>
              <a:t>Web</a:t>
            </a:r>
            <a:r>
              <a:rPr dirty="0" sz="4250" spc="-70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Security</a:t>
            </a:r>
            <a:r>
              <a:rPr dirty="0" sz="4250" spc="-70">
                <a:latin typeface="Calibri"/>
                <a:cs typeface="Calibri"/>
              </a:rPr>
              <a:t> </a:t>
            </a:r>
            <a:r>
              <a:rPr dirty="0" sz="4250" spc="-10">
                <a:latin typeface="Calibri"/>
                <a:cs typeface="Calibri"/>
              </a:rPr>
              <a:t>Academy</a:t>
            </a:r>
            <a:r>
              <a:rPr dirty="0" sz="4250" spc="-80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–</a:t>
            </a:r>
            <a:r>
              <a:rPr dirty="0" sz="4250" spc="-70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Access</a:t>
            </a:r>
            <a:r>
              <a:rPr dirty="0" sz="4250" spc="-70">
                <a:latin typeface="Calibri"/>
                <a:cs typeface="Calibri"/>
              </a:rPr>
              <a:t> </a:t>
            </a:r>
            <a:r>
              <a:rPr dirty="0" sz="4250" spc="-10">
                <a:latin typeface="Calibri"/>
                <a:cs typeface="Calibri"/>
              </a:rPr>
              <a:t>Control</a:t>
            </a:r>
            <a:endParaRPr sz="4250">
              <a:latin typeface="Calibri"/>
              <a:cs typeface="Calibri"/>
            </a:endParaRPr>
          </a:p>
          <a:p>
            <a:pPr lvl="1" marL="954405" indent="-565150">
              <a:lnSpc>
                <a:spcPts val="4095"/>
              </a:lnSpc>
              <a:spcBef>
                <a:spcPts val="75"/>
              </a:spcBef>
              <a:buFont typeface="Wingdings"/>
              <a:buChar char=""/>
              <a:tabLst>
                <a:tab pos="954405" algn="l"/>
              </a:tabLst>
            </a:pPr>
            <a:r>
              <a:rPr dirty="0" sz="3450" spc="-25" i="1">
                <a:latin typeface="Calibri"/>
                <a:cs typeface="Calibri"/>
              </a:rPr>
              <a:t>https://portswigger.net/web-</a:t>
            </a:r>
            <a:r>
              <a:rPr dirty="0" sz="3450" spc="-10" i="1">
                <a:latin typeface="Calibri"/>
                <a:cs typeface="Calibri"/>
              </a:rPr>
              <a:t>security/access-control</a:t>
            </a:r>
            <a:endParaRPr sz="3450">
              <a:latin typeface="Calibri"/>
              <a:cs typeface="Calibri"/>
            </a:endParaRPr>
          </a:p>
          <a:p>
            <a:pPr marL="391160" indent="-378460">
              <a:lnSpc>
                <a:spcPts val="5055"/>
              </a:lnSpc>
              <a:buFont typeface="Arial"/>
              <a:buChar char="•"/>
              <a:tabLst>
                <a:tab pos="391160" algn="l"/>
              </a:tabLst>
            </a:pPr>
            <a:r>
              <a:rPr dirty="0" sz="4250" spc="-20">
                <a:latin typeface="Calibri"/>
                <a:cs typeface="Calibri"/>
              </a:rPr>
              <a:t>Web</a:t>
            </a:r>
            <a:r>
              <a:rPr dirty="0" sz="4250" spc="-225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Application</a:t>
            </a:r>
            <a:r>
              <a:rPr dirty="0" sz="4250" spc="-110">
                <a:latin typeface="Calibri"/>
                <a:cs typeface="Calibri"/>
              </a:rPr>
              <a:t> </a:t>
            </a:r>
            <a:r>
              <a:rPr dirty="0" sz="4250" spc="-55">
                <a:latin typeface="Calibri"/>
                <a:cs typeface="Calibri"/>
              </a:rPr>
              <a:t>Hacker</a:t>
            </a:r>
            <a:r>
              <a:rPr dirty="0" sz="4250" spc="-575">
                <a:latin typeface="Calibri"/>
                <a:cs typeface="Calibri"/>
              </a:rPr>
              <a:t> </a:t>
            </a:r>
            <a:r>
              <a:rPr dirty="0" sz="4250" spc="-535">
                <a:latin typeface="Calibri"/>
                <a:cs typeface="Calibri"/>
              </a:rPr>
              <a:t>’</a:t>
            </a:r>
            <a:r>
              <a:rPr dirty="0" sz="4250">
                <a:latin typeface="Calibri"/>
                <a:cs typeface="Calibri"/>
              </a:rPr>
              <a:t>s</a:t>
            </a:r>
            <a:r>
              <a:rPr dirty="0" sz="4250" spc="10">
                <a:latin typeface="Calibri"/>
                <a:cs typeface="Calibri"/>
              </a:rPr>
              <a:t> </a:t>
            </a:r>
            <a:r>
              <a:rPr dirty="0" sz="4250" spc="-10">
                <a:latin typeface="Calibri"/>
                <a:cs typeface="Calibri"/>
              </a:rPr>
              <a:t>Handbook</a:t>
            </a:r>
            <a:endParaRPr sz="4250">
              <a:latin typeface="Calibri"/>
              <a:cs typeface="Calibri"/>
            </a:endParaRPr>
          </a:p>
          <a:p>
            <a:pPr lvl="1" marL="954405" indent="-565150">
              <a:lnSpc>
                <a:spcPts val="3940"/>
              </a:lnSpc>
              <a:spcBef>
                <a:spcPts val="145"/>
              </a:spcBef>
              <a:buFont typeface="Wingdings"/>
              <a:buChar char=""/>
              <a:tabLst>
                <a:tab pos="954405" algn="l"/>
              </a:tabLst>
            </a:pPr>
            <a:r>
              <a:rPr dirty="0" sz="3300" i="1">
                <a:latin typeface="Calibri"/>
                <a:cs typeface="Calibri"/>
              </a:rPr>
              <a:t>Chapter</a:t>
            </a:r>
            <a:r>
              <a:rPr dirty="0" sz="3300" spc="-95" i="1">
                <a:latin typeface="Calibri"/>
                <a:cs typeface="Calibri"/>
              </a:rPr>
              <a:t> </a:t>
            </a:r>
            <a:r>
              <a:rPr dirty="0" sz="3300" i="1">
                <a:latin typeface="Calibri"/>
                <a:cs typeface="Calibri"/>
              </a:rPr>
              <a:t>8</a:t>
            </a:r>
            <a:r>
              <a:rPr dirty="0" sz="3300" spc="-100" i="1">
                <a:latin typeface="Calibri"/>
                <a:cs typeface="Calibri"/>
              </a:rPr>
              <a:t> </a:t>
            </a:r>
            <a:r>
              <a:rPr dirty="0" sz="3300" i="1">
                <a:latin typeface="Calibri"/>
                <a:cs typeface="Calibri"/>
              </a:rPr>
              <a:t>–</a:t>
            </a:r>
            <a:r>
              <a:rPr dirty="0" sz="3300" spc="-100" i="1">
                <a:latin typeface="Calibri"/>
                <a:cs typeface="Calibri"/>
              </a:rPr>
              <a:t> </a:t>
            </a:r>
            <a:r>
              <a:rPr dirty="0" sz="3300" spc="-35" i="1">
                <a:latin typeface="Calibri"/>
                <a:cs typeface="Calibri"/>
              </a:rPr>
              <a:t>Attacking</a:t>
            </a:r>
            <a:r>
              <a:rPr dirty="0" sz="3300" spc="-90" i="1">
                <a:latin typeface="Calibri"/>
                <a:cs typeface="Calibri"/>
              </a:rPr>
              <a:t> </a:t>
            </a:r>
            <a:r>
              <a:rPr dirty="0" sz="3300" spc="-10" i="1">
                <a:latin typeface="Calibri"/>
                <a:cs typeface="Calibri"/>
              </a:rPr>
              <a:t>Access</a:t>
            </a:r>
            <a:r>
              <a:rPr dirty="0" sz="3300" spc="-90" i="1">
                <a:latin typeface="Calibri"/>
                <a:cs typeface="Calibri"/>
              </a:rPr>
              <a:t> </a:t>
            </a:r>
            <a:r>
              <a:rPr dirty="0" sz="3300" spc="-10" i="1">
                <a:latin typeface="Calibri"/>
                <a:cs typeface="Calibri"/>
              </a:rPr>
              <a:t>Controls</a:t>
            </a:r>
            <a:endParaRPr sz="3300">
              <a:latin typeface="Calibri"/>
              <a:cs typeface="Calibri"/>
            </a:endParaRPr>
          </a:p>
          <a:p>
            <a:pPr marL="391160" indent="-378460">
              <a:lnSpc>
                <a:spcPts val="5080"/>
              </a:lnSpc>
              <a:buFont typeface="Arial"/>
              <a:buChar char="•"/>
              <a:tabLst>
                <a:tab pos="391160" algn="l"/>
              </a:tabLst>
            </a:pPr>
            <a:r>
              <a:rPr dirty="0" sz="4250" spc="-60">
                <a:latin typeface="Calibri"/>
                <a:cs typeface="Calibri"/>
              </a:rPr>
              <a:t>OWASP</a:t>
            </a:r>
            <a:r>
              <a:rPr dirty="0" sz="4250" spc="-90">
                <a:latin typeface="Calibri"/>
                <a:cs typeface="Calibri"/>
              </a:rPr>
              <a:t> </a:t>
            </a:r>
            <a:r>
              <a:rPr dirty="0" sz="4250" spc="-20">
                <a:latin typeface="Calibri"/>
                <a:cs typeface="Calibri"/>
              </a:rPr>
              <a:t>Web</a:t>
            </a:r>
            <a:r>
              <a:rPr dirty="0" sz="4250" spc="-85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Security</a:t>
            </a:r>
            <a:r>
              <a:rPr dirty="0" sz="4250" spc="-85">
                <a:latin typeface="Calibri"/>
                <a:cs typeface="Calibri"/>
              </a:rPr>
              <a:t> </a:t>
            </a:r>
            <a:r>
              <a:rPr dirty="0" sz="4250" spc="-765">
                <a:latin typeface="Calibri"/>
                <a:cs typeface="Calibri"/>
              </a:rPr>
              <a:t>T</a:t>
            </a:r>
            <a:r>
              <a:rPr dirty="0" sz="4250" spc="15">
                <a:latin typeface="Calibri"/>
                <a:cs typeface="Calibri"/>
              </a:rPr>
              <a:t>e</a:t>
            </a:r>
            <a:r>
              <a:rPr dirty="0" sz="4250" spc="-85">
                <a:latin typeface="Calibri"/>
                <a:cs typeface="Calibri"/>
              </a:rPr>
              <a:t>s</a:t>
            </a:r>
            <a:r>
              <a:rPr dirty="0" sz="4250" spc="10">
                <a:latin typeface="Calibri"/>
                <a:cs typeface="Calibri"/>
              </a:rPr>
              <a:t>ti</a:t>
            </a:r>
            <a:r>
              <a:rPr dirty="0" sz="4250" spc="15">
                <a:latin typeface="Calibri"/>
                <a:cs typeface="Calibri"/>
              </a:rPr>
              <a:t>ng</a:t>
            </a:r>
            <a:r>
              <a:rPr dirty="0" sz="4250" spc="-85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Guide</a:t>
            </a:r>
            <a:r>
              <a:rPr dirty="0" sz="4250" spc="-85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–</a:t>
            </a:r>
            <a:r>
              <a:rPr dirty="0" sz="4250" spc="-90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Authorization</a:t>
            </a:r>
            <a:r>
              <a:rPr dirty="0" sz="4250" spc="-85">
                <a:latin typeface="Calibri"/>
                <a:cs typeface="Calibri"/>
              </a:rPr>
              <a:t> </a:t>
            </a:r>
            <a:r>
              <a:rPr dirty="0" sz="4250" spc="-665">
                <a:latin typeface="Calibri"/>
                <a:cs typeface="Calibri"/>
              </a:rPr>
              <a:t>T</a:t>
            </a:r>
            <a:r>
              <a:rPr dirty="0" sz="4250" spc="114">
                <a:latin typeface="Calibri"/>
                <a:cs typeface="Calibri"/>
              </a:rPr>
              <a:t>e</a:t>
            </a:r>
            <a:r>
              <a:rPr dirty="0" sz="4250" spc="15">
                <a:latin typeface="Calibri"/>
                <a:cs typeface="Calibri"/>
              </a:rPr>
              <a:t>s</a:t>
            </a:r>
            <a:r>
              <a:rPr dirty="0" sz="4250" spc="110">
                <a:latin typeface="Calibri"/>
                <a:cs typeface="Calibri"/>
              </a:rPr>
              <a:t>ti</a:t>
            </a:r>
            <a:r>
              <a:rPr dirty="0" sz="4250" spc="114">
                <a:latin typeface="Calibri"/>
                <a:cs typeface="Calibri"/>
              </a:rPr>
              <a:t>ng</a:t>
            </a:r>
            <a:endParaRPr sz="4250">
              <a:latin typeface="Calibri"/>
              <a:cs typeface="Calibri"/>
            </a:endParaRPr>
          </a:p>
          <a:p>
            <a:pPr lvl="1" marL="955040" marR="4256405" indent="-565785">
              <a:lnSpc>
                <a:spcPct val="100000"/>
              </a:lnSpc>
              <a:spcBef>
                <a:spcPts val="45"/>
              </a:spcBef>
              <a:buFont typeface="Wingdings"/>
              <a:buChar char=""/>
              <a:tabLst>
                <a:tab pos="955040" algn="l"/>
              </a:tabLst>
            </a:pPr>
            <a:r>
              <a:rPr dirty="0" sz="3300" spc="-30" i="1">
                <a:latin typeface="Calibri"/>
                <a:cs typeface="Calibri"/>
              </a:rPr>
              <a:t>https://owasp.org/www-</a:t>
            </a:r>
            <a:r>
              <a:rPr dirty="0" sz="3300" spc="-35" i="1">
                <a:latin typeface="Calibri"/>
                <a:cs typeface="Calibri"/>
              </a:rPr>
              <a:t>project-</a:t>
            </a:r>
            <a:r>
              <a:rPr dirty="0" sz="3300" spc="-25" i="1">
                <a:latin typeface="Calibri"/>
                <a:cs typeface="Calibri"/>
              </a:rPr>
              <a:t>web-</a:t>
            </a:r>
            <a:r>
              <a:rPr dirty="0" sz="3300" spc="-10" i="1">
                <a:latin typeface="Calibri"/>
                <a:cs typeface="Calibri"/>
              </a:rPr>
              <a:t>security-</a:t>
            </a:r>
            <a:r>
              <a:rPr dirty="0" sz="3300" spc="-35" i="1">
                <a:latin typeface="Calibri"/>
                <a:cs typeface="Calibri"/>
              </a:rPr>
              <a:t>testing-</a:t>
            </a:r>
            <a:r>
              <a:rPr dirty="0" sz="3300" spc="-10" i="1">
                <a:latin typeface="Calibri"/>
                <a:cs typeface="Calibri"/>
              </a:rPr>
              <a:t>guide/v42/4- </a:t>
            </a:r>
            <a:r>
              <a:rPr dirty="0" sz="3300" spc="-290" i="1">
                <a:latin typeface="Calibri"/>
                <a:cs typeface="Calibri"/>
              </a:rPr>
              <a:t>W</a:t>
            </a:r>
            <a:r>
              <a:rPr dirty="0" sz="3300" spc="-15" i="1">
                <a:latin typeface="Calibri"/>
                <a:cs typeface="Calibri"/>
              </a:rPr>
              <a:t>eb</a:t>
            </a:r>
            <a:r>
              <a:rPr dirty="0" sz="3300" spc="-20" i="1">
                <a:latin typeface="Calibri"/>
                <a:cs typeface="Calibri"/>
              </a:rPr>
              <a:t>_</a:t>
            </a:r>
            <a:r>
              <a:rPr dirty="0" sz="3300" spc="-15" i="1">
                <a:latin typeface="Calibri"/>
                <a:cs typeface="Calibri"/>
              </a:rPr>
              <a:t>App</a:t>
            </a:r>
            <a:r>
              <a:rPr dirty="0" sz="3300" spc="-25" i="1">
                <a:latin typeface="Calibri"/>
                <a:cs typeface="Calibri"/>
              </a:rPr>
              <a:t>li</a:t>
            </a:r>
            <a:r>
              <a:rPr dirty="0" sz="3300" spc="-65" i="1">
                <a:latin typeface="Calibri"/>
                <a:cs typeface="Calibri"/>
              </a:rPr>
              <a:t>c</a:t>
            </a:r>
            <a:r>
              <a:rPr dirty="0" sz="3300" spc="-15" i="1">
                <a:latin typeface="Calibri"/>
                <a:cs typeface="Calibri"/>
              </a:rPr>
              <a:t>a</a:t>
            </a:r>
            <a:r>
              <a:rPr dirty="0" sz="3300" spc="-20" i="1">
                <a:latin typeface="Calibri"/>
                <a:cs typeface="Calibri"/>
              </a:rPr>
              <a:t>t</a:t>
            </a:r>
            <a:r>
              <a:rPr dirty="0" sz="3300" spc="-25" i="1">
                <a:latin typeface="Calibri"/>
                <a:cs typeface="Calibri"/>
              </a:rPr>
              <a:t>i</a:t>
            </a:r>
            <a:r>
              <a:rPr dirty="0" sz="3300" spc="-20" i="1">
                <a:latin typeface="Calibri"/>
                <a:cs typeface="Calibri"/>
              </a:rPr>
              <a:t>o</a:t>
            </a:r>
            <a:r>
              <a:rPr dirty="0" sz="3300" spc="-15" i="1">
                <a:latin typeface="Calibri"/>
                <a:cs typeface="Calibri"/>
              </a:rPr>
              <a:t>n</a:t>
            </a:r>
            <a:r>
              <a:rPr dirty="0" sz="3300" spc="-20" i="1">
                <a:latin typeface="Calibri"/>
                <a:cs typeface="Calibri"/>
              </a:rPr>
              <a:t>_</a:t>
            </a:r>
            <a:r>
              <a:rPr dirty="0" sz="3300" spc="-15" i="1">
                <a:latin typeface="Calibri"/>
                <a:cs typeface="Calibri"/>
              </a:rPr>
              <a:t>Se</a:t>
            </a:r>
            <a:r>
              <a:rPr dirty="0" sz="3300" spc="-25" i="1">
                <a:latin typeface="Calibri"/>
                <a:cs typeface="Calibri"/>
              </a:rPr>
              <a:t>c</a:t>
            </a:r>
            <a:r>
              <a:rPr dirty="0" sz="3300" spc="-15" i="1">
                <a:latin typeface="Calibri"/>
                <a:cs typeface="Calibri"/>
              </a:rPr>
              <a:t>ur</a:t>
            </a:r>
            <a:r>
              <a:rPr dirty="0" sz="3300" spc="-25" i="1">
                <a:latin typeface="Calibri"/>
                <a:cs typeface="Calibri"/>
              </a:rPr>
              <a:t>i</a:t>
            </a:r>
            <a:r>
              <a:rPr dirty="0" sz="3300" spc="-20" i="1">
                <a:latin typeface="Calibri"/>
                <a:cs typeface="Calibri"/>
              </a:rPr>
              <a:t>ty_</a:t>
            </a:r>
            <a:r>
              <a:rPr dirty="0" sz="3300" spc="-595" i="1">
                <a:latin typeface="Calibri"/>
                <a:cs typeface="Calibri"/>
              </a:rPr>
              <a:t>T</a:t>
            </a:r>
            <a:r>
              <a:rPr dirty="0" sz="3300" spc="-15" i="1">
                <a:latin typeface="Calibri"/>
                <a:cs typeface="Calibri"/>
              </a:rPr>
              <a:t>e</a:t>
            </a:r>
            <a:r>
              <a:rPr dirty="0" sz="3300" spc="-95" i="1">
                <a:latin typeface="Calibri"/>
                <a:cs typeface="Calibri"/>
              </a:rPr>
              <a:t>s</a:t>
            </a:r>
            <a:r>
              <a:rPr dirty="0" sz="3300" spc="-20" i="1">
                <a:latin typeface="Calibri"/>
                <a:cs typeface="Calibri"/>
              </a:rPr>
              <a:t>t</a:t>
            </a:r>
            <a:r>
              <a:rPr dirty="0" sz="3300" spc="-25" i="1">
                <a:latin typeface="Calibri"/>
                <a:cs typeface="Calibri"/>
              </a:rPr>
              <a:t>i</a:t>
            </a:r>
            <a:r>
              <a:rPr dirty="0" sz="3300" spc="-15" i="1">
                <a:latin typeface="Calibri"/>
                <a:cs typeface="Calibri"/>
              </a:rPr>
              <a:t>ng</a:t>
            </a:r>
            <a:r>
              <a:rPr dirty="0" sz="3300" spc="-20" i="1">
                <a:latin typeface="Calibri"/>
                <a:cs typeface="Calibri"/>
              </a:rPr>
              <a:t>/</a:t>
            </a:r>
            <a:r>
              <a:rPr dirty="0" sz="3300" spc="-25" i="1">
                <a:latin typeface="Calibri"/>
                <a:cs typeface="Calibri"/>
              </a:rPr>
              <a:t>0</a:t>
            </a:r>
            <a:r>
              <a:rPr dirty="0" sz="3300" spc="-40" i="1">
                <a:latin typeface="Calibri"/>
                <a:cs typeface="Calibri"/>
              </a:rPr>
              <a:t>5</a:t>
            </a:r>
            <a:r>
              <a:rPr dirty="0" sz="3300" spc="-15" i="1">
                <a:latin typeface="Calibri"/>
                <a:cs typeface="Calibri"/>
              </a:rPr>
              <a:t>-</a:t>
            </a:r>
            <a:r>
              <a:rPr dirty="0" sz="3300" i="1">
                <a:latin typeface="Calibri"/>
                <a:cs typeface="Calibri"/>
              </a:rPr>
              <a:t>A</a:t>
            </a:r>
            <a:r>
              <a:rPr dirty="0" sz="3300" spc="15" i="1">
                <a:latin typeface="Calibri"/>
                <a:cs typeface="Calibri"/>
              </a:rPr>
              <a:t>u</a:t>
            </a:r>
            <a:r>
              <a:rPr dirty="0" sz="3300" spc="5" i="1">
                <a:latin typeface="Calibri"/>
                <a:cs typeface="Calibri"/>
              </a:rPr>
              <a:t>t</a:t>
            </a:r>
            <a:r>
              <a:rPr dirty="0" sz="3300" spc="15" i="1">
                <a:latin typeface="Calibri"/>
                <a:cs typeface="Calibri"/>
              </a:rPr>
              <a:t>h</a:t>
            </a:r>
            <a:r>
              <a:rPr dirty="0" sz="3300" spc="5" i="1">
                <a:latin typeface="Calibri"/>
                <a:cs typeface="Calibri"/>
              </a:rPr>
              <a:t>o</a:t>
            </a:r>
            <a:r>
              <a:rPr dirty="0" sz="3300" spc="10" i="1">
                <a:latin typeface="Calibri"/>
                <a:cs typeface="Calibri"/>
              </a:rPr>
              <a:t>r</a:t>
            </a:r>
            <a:r>
              <a:rPr dirty="0" sz="3300" i="1">
                <a:latin typeface="Calibri"/>
                <a:cs typeface="Calibri"/>
              </a:rPr>
              <a:t>i</a:t>
            </a:r>
            <a:r>
              <a:rPr dirty="0" sz="3300" spc="-120" i="1">
                <a:latin typeface="Calibri"/>
                <a:cs typeface="Calibri"/>
              </a:rPr>
              <a:t>z</a:t>
            </a:r>
            <a:r>
              <a:rPr dirty="0" sz="3300" spc="15" i="1">
                <a:latin typeface="Calibri"/>
                <a:cs typeface="Calibri"/>
              </a:rPr>
              <a:t>a</a:t>
            </a:r>
            <a:r>
              <a:rPr dirty="0" sz="3300" i="1">
                <a:latin typeface="Calibri"/>
                <a:cs typeface="Calibri"/>
              </a:rPr>
              <a:t>tio</a:t>
            </a:r>
            <a:r>
              <a:rPr dirty="0" sz="3300" spc="15" i="1">
                <a:latin typeface="Calibri"/>
                <a:cs typeface="Calibri"/>
              </a:rPr>
              <a:t>n</a:t>
            </a:r>
            <a:r>
              <a:rPr dirty="0" sz="3300" spc="5" i="1">
                <a:latin typeface="Calibri"/>
                <a:cs typeface="Calibri"/>
              </a:rPr>
              <a:t>_</a:t>
            </a:r>
            <a:r>
              <a:rPr dirty="0" sz="3300" spc="-575" i="1">
                <a:latin typeface="Calibri"/>
                <a:cs typeface="Calibri"/>
              </a:rPr>
              <a:t>T</a:t>
            </a:r>
            <a:r>
              <a:rPr dirty="0" sz="3300" spc="10" i="1">
                <a:latin typeface="Calibri"/>
                <a:cs typeface="Calibri"/>
              </a:rPr>
              <a:t>e</a:t>
            </a:r>
            <a:r>
              <a:rPr dirty="0" sz="3300" spc="-70" i="1">
                <a:latin typeface="Calibri"/>
                <a:cs typeface="Calibri"/>
              </a:rPr>
              <a:t>s</a:t>
            </a:r>
            <a:r>
              <a:rPr dirty="0" sz="3300" i="1">
                <a:latin typeface="Calibri"/>
                <a:cs typeface="Calibri"/>
              </a:rPr>
              <a:t>ti</a:t>
            </a:r>
            <a:r>
              <a:rPr dirty="0" sz="3300" spc="15" i="1">
                <a:latin typeface="Calibri"/>
                <a:cs typeface="Calibri"/>
              </a:rPr>
              <a:t>ng</a:t>
            </a:r>
            <a:r>
              <a:rPr dirty="0" sz="3300" spc="5" i="1">
                <a:latin typeface="Calibri"/>
                <a:cs typeface="Calibri"/>
              </a:rPr>
              <a:t>/</a:t>
            </a:r>
            <a:r>
              <a:rPr dirty="0" sz="3300" spc="10" i="1">
                <a:latin typeface="Calibri"/>
                <a:cs typeface="Calibri"/>
              </a:rPr>
              <a:t>R</a:t>
            </a:r>
            <a:r>
              <a:rPr dirty="0" sz="3300" spc="-75" i="1">
                <a:latin typeface="Calibri"/>
                <a:cs typeface="Calibri"/>
              </a:rPr>
              <a:t>E</a:t>
            </a:r>
            <a:r>
              <a:rPr dirty="0" sz="3300" i="1">
                <a:latin typeface="Calibri"/>
                <a:cs typeface="Calibri"/>
              </a:rPr>
              <a:t>A</a:t>
            </a:r>
            <a:r>
              <a:rPr dirty="0" sz="3300" spc="10" i="1">
                <a:latin typeface="Calibri"/>
                <a:cs typeface="Calibri"/>
              </a:rPr>
              <a:t>DME</a:t>
            </a:r>
            <a:endParaRPr sz="3300">
              <a:latin typeface="Calibri"/>
              <a:cs typeface="Calibri"/>
            </a:endParaRPr>
          </a:p>
          <a:p>
            <a:pPr marL="391160" indent="-378460">
              <a:lnSpc>
                <a:spcPts val="5055"/>
              </a:lnSpc>
              <a:buFont typeface="Arial"/>
              <a:buChar char="•"/>
              <a:tabLst>
                <a:tab pos="391160" algn="l"/>
              </a:tabLst>
            </a:pPr>
            <a:r>
              <a:rPr dirty="0" sz="4250" spc="-60">
                <a:latin typeface="Calibri"/>
                <a:cs typeface="Calibri"/>
              </a:rPr>
              <a:t>OWASP</a:t>
            </a:r>
            <a:r>
              <a:rPr dirty="0" sz="4250" spc="-65">
                <a:latin typeface="Calibri"/>
                <a:cs typeface="Calibri"/>
              </a:rPr>
              <a:t> </a:t>
            </a:r>
            <a:r>
              <a:rPr dirty="0" sz="4250" spc="-775">
                <a:latin typeface="Calibri"/>
                <a:cs typeface="Calibri"/>
              </a:rPr>
              <a:t>T</a:t>
            </a:r>
            <a:r>
              <a:rPr dirty="0" sz="4250">
                <a:latin typeface="Calibri"/>
                <a:cs typeface="Calibri"/>
              </a:rPr>
              <a:t>o</a:t>
            </a:r>
            <a:r>
              <a:rPr dirty="0" sz="4250" spc="5">
                <a:latin typeface="Calibri"/>
                <a:cs typeface="Calibri"/>
              </a:rPr>
              <a:t>p</a:t>
            </a:r>
            <a:r>
              <a:rPr dirty="0" sz="4250" spc="10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10</a:t>
            </a:r>
            <a:r>
              <a:rPr dirty="0" sz="4250" spc="-25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–</a:t>
            </a:r>
            <a:r>
              <a:rPr dirty="0" sz="4250" spc="-30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A01</a:t>
            </a:r>
            <a:r>
              <a:rPr dirty="0" sz="4250" spc="-30">
                <a:latin typeface="Calibri"/>
                <a:cs typeface="Calibri"/>
              </a:rPr>
              <a:t> </a:t>
            </a:r>
            <a:r>
              <a:rPr dirty="0" sz="4250" spc="-35">
                <a:latin typeface="Calibri"/>
                <a:cs typeface="Calibri"/>
              </a:rPr>
              <a:t>Broken</a:t>
            </a:r>
            <a:r>
              <a:rPr dirty="0" sz="4250" spc="-25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Access</a:t>
            </a:r>
            <a:r>
              <a:rPr dirty="0" sz="4250" spc="-25">
                <a:latin typeface="Calibri"/>
                <a:cs typeface="Calibri"/>
              </a:rPr>
              <a:t> </a:t>
            </a:r>
            <a:r>
              <a:rPr dirty="0" sz="4250" spc="-10">
                <a:latin typeface="Calibri"/>
                <a:cs typeface="Calibri"/>
              </a:rPr>
              <a:t>Control</a:t>
            </a:r>
            <a:endParaRPr sz="4250">
              <a:latin typeface="Calibri"/>
              <a:cs typeface="Calibri"/>
            </a:endParaRPr>
          </a:p>
          <a:p>
            <a:pPr lvl="1" marL="954405" indent="-565150">
              <a:lnSpc>
                <a:spcPct val="100000"/>
              </a:lnSpc>
              <a:spcBef>
                <a:spcPts val="60"/>
              </a:spcBef>
              <a:buFont typeface="Wingdings"/>
              <a:buChar char=""/>
              <a:tabLst>
                <a:tab pos="954405" algn="l"/>
              </a:tabLst>
            </a:pPr>
            <a:r>
              <a:rPr dirty="0" sz="3300" spc="-30" i="1">
                <a:latin typeface="Calibri"/>
                <a:cs typeface="Calibri"/>
              </a:rPr>
              <a:t>https://owasp.org/Top10/A01_2021-</a:t>
            </a:r>
            <a:r>
              <a:rPr dirty="0" sz="3300" spc="-10" i="1">
                <a:latin typeface="Calibri"/>
                <a:cs typeface="Calibri"/>
              </a:rPr>
              <a:t>Broken_Access_Control/</a:t>
            </a:r>
            <a:endParaRPr sz="3300">
              <a:latin typeface="Calibri"/>
              <a:cs typeface="Calibri"/>
            </a:endParaRPr>
          </a:p>
          <a:p>
            <a:pPr marL="391160" indent="-37846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391160" algn="l"/>
              </a:tabLst>
            </a:pPr>
            <a:r>
              <a:rPr dirty="0" sz="4250" spc="-60">
                <a:latin typeface="Calibri"/>
                <a:cs typeface="Calibri"/>
              </a:rPr>
              <a:t>OWASP</a:t>
            </a:r>
            <a:r>
              <a:rPr dirty="0" sz="4250" spc="-85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Application</a:t>
            </a:r>
            <a:r>
              <a:rPr dirty="0" sz="4250" spc="-75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Security</a:t>
            </a:r>
            <a:r>
              <a:rPr dirty="0" sz="4250" spc="-85">
                <a:latin typeface="Calibri"/>
                <a:cs typeface="Calibri"/>
              </a:rPr>
              <a:t> </a:t>
            </a:r>
            <a:r>
              <a:rPr dirty="0" sz="4250" spc="-35">
                <a:latin typeface="Calibri"/>
                <a:cs typeface="Calibri"/>
              </a:rPr>
              <a:t>Verification</a:t>
            </a:r>
            <a:r>
              <a:rPr dirty="0" sz="4250" spc="-75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Standard</a:t>
            </a:r>
            <a:r>
              <a:rPr dirty="0" sz="4250" spc="-80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–</a:t>
            </a:r>
            <a:r>
              <a:rPr dirty="0" sz="4250" spc="-80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V4</a:t>
            </a:r>
            <a:r>
              <a:rPr dirty="0" sz="4250" spc="-80">
                <a:latin typeface="Calibri"/>
                <a:cs typeface="Calibri"/>
              </a:rPr>
              <a:t> </a:t>
            </a:r>
            <a:r>
              <a:rPr dirty="0" sz="4250">
                <a:latin typeface="Calibri"/>
                <a:cs typeface="Calibri"/>
              </a:rPr>
              <a:t>Access</a:t>
            </a:r>
            <a:r>
              <a:rPr dirty="0" sz="4250" spc="-80">
                <a:latin typeface="Calibri"/>
                <a:cs typeface="Calibri"/>
              </a:rPr>
              <a:t> </a:t>
            </a:r>
            <a:r>
              <a:rPr dirty="0" sz="4250" spc="-10">
                <a:latin typeface="Calibri"/>
                <a:cs typeface="Calibri"/>
              </a:rPr>
              <a:t>Control</a:t>
            </a:r>
            <a:endParaRPr sz="4250">
              <a:latin typeface="Calibri"/>
              <a:cs typeface="Calibri"/>
            </a:endParaRPr>
          </a:p>
          <a:p>
            <a:pPr lvl="1" marL="955040" marR="5080" indent="-565785">
              <a:lnSpc>
                <a:spcPct val="100000"/>
              </a:lnSpc>
              <a:spcBef>
                <a:spcPts val="45"/>
              </a:spcBef>
              <a:buFont typeface="Wingdings"/>
              <a:buChar char=""/>
              <a:tabLst>
                <a:tab pos="955040" algn="l"/>
              </a:tabLst>
            </a:pPr>
            <a:r>
              <a:rPr dirty="0" sz="3300" spc="-25" i="1">
                <a:latin typeface="Calibri"/>
                <a:cs typeface="Calibri"/>
              </a:rPr>
              <a:t>https://owasp.org/www-</a:t>
            </a:r>
            <a:r>
              <a:rPr dirty="0" sz="3300" spc="-30" i="1">
                <a:latin typeface="Calibri"/>
                <a:cs typeface="Calibri"/>
              </a:rPr>
              <a:t>pdf-</a:t>
            </a:r>
            <a:r>
              <a:rPr dirty="0" sz="3300" spc="-10" i="1">
                <a:latin typeface="Calibri"/>
                <a:cs typeface="Calibri"/>
              </a:rPr>
              <a:t>archive/OWASP_Application_Security_Verification_Standard_4.0- en.pdf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5"/>
            <a:ext cx="20103465" cy="11308715"/>
          </a:xfrm>
          <a:custGeom>
            <a:avLst/>
            <a:gdLst/>
            <a:ahLst/>
            <a:cxnLst/>
            <a:rect l="l" t="t" r="r" b="b"/>
            <a:pathLst>
              <a:path w="20103465" h="11308715">
                <a:moveTo>
                  <a:pt x="20102843" y="0"/>
                </a:moveTo>
                <a:lnTo>
                  <a:pt x="0" y="0"/>
                </a:lnTo>
                <a:lnTo>
                  <a:pt x="0" y="357060"/>
                </a:lnTo>
                <a:lnTo>
                  <a:pt x="11789893" y="357060"/>
                </a:lnTo>
                <a:lnTo>
                  <a:pt x="11789893" y="11308550"/>
                </a:lnTo>
                <a:lnTo>
                  <a:pt x="20074776" y="11308550"/>
                </a:lnTo>
                <a:lnTo>
                  <a:pt x="20074776" y="357060"/>
                </a:lnTo>
                <a:lnTo>
                  <a:pt x="20102843" y="357060"/>
                </a:lnTo>
                <a:lnTo>
                  <a:pt x="20102843" y="0"/>
                </a:lnTo>
                <a:close/>
              </a:path>
            </a:pathLst>
          </a:custGeom>
          <a:solidFill>
            <a:srgbClr val="ED7D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71563" y="4764536"/>
            <a:ext cx="7691755" cy="2435860"/>
          </a:xfrm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5"/>
              </a:spcBef>
            </a:pPr>
            <a:r>
              <a:rPr dirty="0" b="1">
                <a:latin typeface="Calibri"/>
                <a:cs typeface="Calibri"/>
              </a:rPr>
              <a:t>WH</a:t>
            </a:r>
            <a:r>
              <a:rPr dirty="0" spc="-1275" b="1">
                <a:latin typeface="Calibri"/>
                <a:cs typeface="Calibri"/>
              </a:rPr>
              <a:t>A</a:t>
            </a:r>
            <a:r>
              <a:rPr dirty="0" b="1">
                <a:latin typeface="Calibri"/>
                <a:cs typeface="Calibri"/>
              </a:rPr>
              <a:t>T</a:t>
            </a:r>
            <a:r>
              <a:rPr dirty="0" spc="5" b="1">
                <a:latin typeface="Calibri"/>
                <a:cs typeface="Calibri"/>
              </a:rPr>
              <a:t> </a:t>
            </a:r>
            <a:r>
              <a:rPr dirty="0"/>
              <a:t>IS</a:t>
            </a:r>
            <a:r>
              <a:rPr dirty="0" spc="5"/>
              <a:t> </a:t>
            </a:r>
            <a:r>
              <a:rPr dirty="0" spc="-10"/>
              <a:t>BROKEN </a:t>
            </a:r>
            <a:r>
              <a:rPr dirty="0"/>
              <a:t>ACCESS</a:t>
            </a:r>
            <a:r>
              <a:rPr dirty="0" spc="-270"/>
              <a:t> </a:t>
            </a:r>
            <a:r>
              <a:rPr dirty="0" spc="-30"/>
              <a:t>CONTROL?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6509728" y="16618"/>
            <a:ext cx="1821814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b="1">
                <a:latin typeface="Calibri"/>
                <a:cs typeface="Calibri"/>
              </a:rPr>
              <a:t>Author: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Rana</a:t>
            </a:r>
            <a:r>
              <a:rPr dirty="0" sz="1650" spc="-40" b="1">
                <a:latin typeface="Calibri"/>
                <a:cs typeface="Calibri"/>
              </a:rPr>
              <a:t> </a:t>
            </a:r>
            <a:r>
              <a:rPr dirty="0" sz="1650" b="1">
                <a:latin typeface="Calibri"/>
                <a:cs typeface="Calibri"/>
              </a:rPr>
              <a:t>Khalil</a:t>
            </a:r>
            <a:r>
              <a:rPr dirty="0" sz="1650" spc="-45" b="1">
                <a:latin typeface="Calibri"/>
                <a:cs typeface="Calibri"/>
              </a:rPr>
              <a:t> </a:t>
            </a:r>
            <a:r>
              <a:rPr dirty="0" sz="1650" spc="-50" b="1">
                <a:latin typeface="Calibri"/>
                <a:cs typeface="Calibri"/>
              </a:rPr>
              <a:t>(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8683668" y="16618"/>
            <a:ext cx="13481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98830" algn="l"/>
              </a:tabLst>
            </a:pPr>
            <a:r>
              <a:rPr dirty="0" sz="1650" spc="-10" b="1">
                <a:latin typeface="Calibri"/>
                <a:cs typeface="Calibri"/>
              </a:rPr>
              <a:t>@rana</a:t>
            </a:r>
            <a:r>
              <a:rPr dirty="0" u="heavy" sz="165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650" spc="-10" b="1">
                <a:latin typeface="Calibri"/>
                <a:cs typeface="Calibri"/>
              </a:rPr>
              <a:t>khalil)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3959785" y="7"/>
            <a:ext cx="4729480" cy="7743190"/>
            <a:chOff x="13959785" y="7"/>
            <a:chExt cx="4729480" cy="774319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324469" y="7"/>
              <a:ext cx="364379" cy="36437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59785" y="3756953"/>
              <a:ext cx="3945429" cy="39856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1714" y="2312673"/>
            <a:ext cx="16741140" cy="130746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390525" marR="5080" indent="-378460">
              <a:lnSpc>
                <a:spcPts val="4950"/>
              </a:lnSpc>
              <a:spcBef>
                <a:spcPts val="390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 spc="-10">
                <a:solidFill>
                  <a:srgbClr val="F36825"/>
                </a:solidFill>
                <a:latin typeface="Calibri"/>
                <a:cs typeface="Calibri"/>
              </a:rPr>
              <a:t>Authentication</a:t>
            </a:r>
            <a:r>
              <a:rPr dirty="0" sz="4250" spc="-5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identifies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user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and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confirms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that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they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say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who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they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say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they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are.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Some</a:t>
            </a:r>
            <a:r>
              <a:rPr dirty="0" spc="5"/>
              <a:t> </a:t>
            </a:r>
            <a:r>
              <a:rPr dirty="0" spc="-1435"/>
              <a:t>T</a:t>
            </a:r>
            <a:r>
              <a:rPr dirty="0" spc="5"/>
              <a:t>e</a:t>
            </a:r>
            <a:r>
              <a:rPr dirty="0" spc="10"/>
              <a:t>r</a:t>
            </a:r>
            <a:r>
              <a:rPr dirty="0" spc="15"/>
              <a:t>m</a:t>
            </a:r>
            <a:r>
              <a:rPr dirty="0" spc="5"/>
              <a:t>i</a:t>
            </a:r>
            <a:r>
              <a:rPr dirty="0" spc="10"/>
              <a:t>n</a:t>
            </a:r>
            <a:r>
              <a:rPr dirty="0" spc="5"/>
              <a:t>olo</a:t>
            </a:r>
            <a:r>
              <a:rPr dirty="0" spc="15"/>
              <a:t>g</a:t>
            </a:r>
            <a:r>
              <a:rPr dirty="0" spc="-1055"/>
              <a:t>y</a:t>
            </a:r>
            <a:r>
              <a:rPr dirty="0" spc="10"/>
              <a:t>...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454455" y="10674305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57978" y="4857653"/>
            <a:ext cx="11682730" cy="3956050"/>
            <a:chOff x="1057978" y="4857653"/>
            <a:chExt cx="11682730" cy="39560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978" y="4857653"/>
              <a:ext cx="3955481" cy="395548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899725" y="6307598"/>
              <a:ext cx="7840980" cy="188595"/>
            </a:xfrm>
            <a:custGeom>
              <a:avLst/>
              <a:gdLst/>
              <a:ahLst/>
              <a:cxnLst/>
              <a:rect l="l" t="t" r="r" b="b"/>
              <a:pathLst>
                <a:path w="7840980" h="188595">
                  <a:moveTo>
                    <a:pt x="7651934" y="0"/>
                  </a:moveTo>
                  <a:lnTo>
                    <a:pt x="7651934" y="188486"/>
                  </a:lnTo>
                  <a:lnTo>
                    <a:pt x="7777606" y="125650"/>
                  </a:lnTo>
                  <a:lnTo>
                    <a:pt x="7683347" y="125650"/>
                  </a:lnTo>
                  <a:lnTo>
                    <a:pt x="7683347" y="62835"/>
                  </a:lnTo>
                  <a:lnTo>
                    <a:pt x="7777592" y="62835"/>
                  </a:lnTo>
                  <a:lnTo>
                    <a:pt x="7651934" y="0"/>
                  </a:lnTo>
                  <a:close/>
                </a:path>
                <a:path w="7840980" h="188595">
                  <a:moveTo>
                    <a:pt x="7651934" y="62835"/>
                  </a:moveTo>
                  <a:lnTo>
                    <a:pt x="0" y="62835"/>
                  </a:lnTo>
                  <a:lnTo>
                    <a:pt x="0" y="125650"/>
                  </a:lnTo>
                  <a:lnTo>
                    <a:pt x="7651934" y="125650"/>
                  </a:lnTo>
                  <a:lnTo>
                    <a:pt x="7651934" y="62835"/>
                  </a:lnTo>
                  <a:close/>
                </a:path>
                <a:path w="7840980" h="188595">
                  <a:moveTo>
                    <a:pt x="7777592" y="62835"/>
                  </a:moveTo>
                  <a:lnTo>
                    <a:pt x="7683347" y="62835"/>
                  </a:lnTo>
                  <a:lnTo>
                    <a:pt x="7683347" y="125650"/>
                  </a:lnTo>
                  <a:lnTo>
                    <a:pt x="7777606" y="125650"/>
                  </a:lnTo>
                  <a:lnTo>
                    <a:pt x="7840410" y="94248"/>
                  </a:lnTo>
                  <a:lnTo>
                    <a:pt x="7777592" y="628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994685" y="5717103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77" y="0"/>
                  </a:moveTo>
                  <a:lnTo>
                    <a:pt x="212999" y="3884"/>
                  </a:lnTo>
                  <a:lnTo>
                    <a:pt x="169066" y="15082"/>
                  </a:lnTo>
                  <a:lnTo>
                    <a:pt x="128611" y="32913"/>
                  </a:lnTo>
                  <a:lnTo>
                    <a:pt x="92369" y="56697"/>
                  </a:lnTo>
                  <a:lnTo>
                    <a:pt x="61071" y="85753"/>
                  </a:lnTo>
                  <a:lnTo>
                    <a:pt x="35452" y="119399"/>
                  </a:lnTo>
                  <a:lnTo>
                    <a:pt x="16245" y="156954"/>
                  </a:lnTo>
                  <a:lnTo>
                    <a:pt x="4183" y="197739"/>
                  </a:lnTo>
                  <a:lnTo>
                    <a:pt x="0" y="241071"/>
                  </a:lnTo>
                  <a:lnTo>
                    <a:pt x="4183" y="284402"/>
                  </a:lnTo>
                  <a:lnTo>
                    <a:pt x="16245" y="325186"/>
                  </a:lnTo>
                  <a:lnTo>
                    <a:pt x="35452" y="362740"/>
                  </a:lnTo>
                  <a:lnTo>
                    <a:pt x="61071" y="396384"/>
                  </a:lnTo>
                  <a:lnTo>
                    <a:pt x="92369" y="425438"/>
                  </a:lnTo>
                  <a:lnTo>
                    <a:pt x="128611" y="449220"/>
                  </a:lnTo>
                  <a:lnTo>
                    <a:pt x="169066" y="467050"/>
                  </a:lnTo>
                  <a:lnTo>
                    <a:pt x="212999" y="478248"/>
                  </a:lnTo>
                  <a:lnTo>
                    <a:pt x="259677" y="482131"/>
                  </a:lnTo>
                  <a:lnTo>
                    <a:pt x="306353" y="478248"/>
                  </a:lnTo>
                  <a:lnTo>
                    <a:pt x="350285" y="467050"/>
                  </a:lnTo>
                  <a:lnTo>
                    <a:pt x="390739" y="449220"/>
                  </a:lnTo>
                  <a:lnTo>
                    <a:pt x="426982" y="425438"/>
                  </a:lnTo>
                  <a:lnTo>
                    <a:pt x="458280" y="396384"/>
                  </a:lnTo>
                  <a:lnTo>
                    <a:pt x="483900" y="362740"/>
                  </a:lnTo>
                  <a:lnTo>
                    <a:pt x="503109" y="325186"/>
                  </a:lnTo>
                  <a:lnTo>
                    <a:pt x="515171" y="284402"/>
                  </a:lnTo>
                  <a:lnTo>
                    <a:pt x="519355" y="241071"/>
                  </a:lnTo>
                  <a:lnTo>
                    <a:pt x="515171" y="197739"/>
                  </a:lnTo>
                  <a:lnTo>
                    <a:pt x="503109" y="156954"/>
                  </a:lnTo>
                  <a:lnTo>
                    <a:pt x="483900" y="119399"/>
                  </a:lnTo>
                  <a:lnTo>
                    <a:pt x="458280" y="85753"/>
                  </a:lnTo>
                  <a:lnTo>
                    <a:pt x="426982" y="56697"/>
                  </a:lnTo>
                  <a:lnTo>
                    <a:pt x="390739" y="32913"/>
                  </a:lnTo>
                  <a:lnTo>
                    <a:pt x="350285" y="15082"/>
                  </a:lnTo>
                  <a:lnTo>
                    <a:pt x="306353" y="3884"/>
                  </a:lnTo>
                  <a:lnTo>
                    <a:pt x="2596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94685" y="5717103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13442103" y="4586247"/>
            <a:ext cx="5342890" cy="5340350"/>
            <a:chOff x="13442103" y="4586247"/>
            <a:chExt cx="5342890" cy="534035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2103" y="4586247"/>
              <a:ext cx="5342664" cy="534015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4255481" y="6935055"/>
              <a:ext cx="2669540" cy="565785"/>
            </a:xfrm>
            <a:custGeom>
              <a:avLst/>
              <a:gdLst/>
              <a:ahLst/>
              <a:cxnLst/>
              <a:rect l="l" t="t" r="r" b="b"/>
              <a:pathLst>
                <a:path w="2669540" h="565784">
                  <a:moveTo>
                    <a:pt x="0" y="94238"/>
                  </a:moveTo>
                  <a:lnTo>
                    <a:pt x="7405" y="57556"/>
                  </a:lnTo>
                  <a:lnTo>
                    <a:pt x="27601" y="27601"/>
                  </a:lnTo>
                  <a:lnTo>
                    <a:pt x="57556" y="7405"/>
                  </a:lnTo>
                  <a:lnTo>
                    <a:pt x="94238" y="0"/>
                  </a:lnTo>
                  <a:lnTo>
                    <a:pt x="2574866" y="0"/>
                  </a:lnTo>
                  <a:lnTo>
                    <a:pt x="2611549" y="7405"/>
                  </a:lnTo>
                  <a:lnTo>
                    <a:pt x="2641503" y="27601"/>
                  </a:lnTo>
                  <a:lnTo>
                    <a:pt x="2661698" y="57556"/>
                  </a:lnTo>
                  <a:lnTo>
                    <a:pt x="2669104" y="94238"/>
                  </a:lnTo>
                  <a:lnTo>
                    <a:pt x="2669104" y="471189"/>
                  </a:lnTo>
                  <a:lnTo>
                    <a:pt x="2661698" y="507871"/>
                  </a:lnTo>
                  <a:lnTo>
                    <a:pt x="2641503" y="537826"/>
                  </a:lnTo>
                  <a:lnTo>
                    <a:pt x="2611549" y="558022"/>
                  </a:lnTo>
                  <a:lnTo>
                    <a:pt x="2574866" y="565428"/>
                  </a:lnTo>
                  <a:lnTo>
                    <a:pt x="94238" y="565428"/>
                  </a:lnTo>
                  <a:lnTo>
                    <a:pt x="57556" y="558022"/>
                  </a:lnTo>
                  <a:lnTo>
                    <a:pt x="27601" y="537826"/>
                  </a:lnTo>
                  <a:lnTo>
                    <a:pt x="7405" y="507871"/>
                  </a:lnTo>
                  <a:lnTo>
                    <a:pt x="0" y="471189"/>
                  </a:lnTo>
                  <a:lnTo>
                    <a:pt x="0" y="94238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4345710" y="7081534"/>
            <a:ext cx="8128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262626"/>
                </a:solidFill>
                <a:latin typeface="Calibri"/>
                <a:cs typeface="Calibri"/>
              </a:rPr>
              <a:t>Username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14255481" y="7801532"/>
            <a:ext cx="2669540" cy="565785"/>
          </a:xfrm>
          <a:custGeom>
            <a:avLst/>
            <a:gdLst/>
            <a:ahLst/>
            <a:cxnLst/>
            <a:rect l="l" t="t" r="r" b="b"/>
            <a:pathLst>
              <a:path w="2669540" h="565784">
                <a:moveTo>
                  <a:pt x="0" y="94238"/>
                </a:moveTo>
                <a:lnTo>
                  <a:pt x="7405" y="57556"/>
                </a:lnTo>
                <a:lnTo>
                  <a:pt x="27601" y="27601"/>
                </a:lnTo>
                <a:lnTo>
                  <a:pt x="57556" y="7405"/>
                </a:lnTo>
                <a:lnTo>
                  <a:pt x="94238" y="0"/>
                </a:lnTo>
                <a:lnTo>
                  <a:pt x="2574866" y="0"/>
                </a:lnTo>
                <a:lnTo>
                  <a:pt x="2611549" y="7405"/>
                </a:lnTo>
                <a:lnTo>
                  <a:pt x="2641503" y="27601"/>
                </a:lnTo>
                <a:lnTo>
                  <a:pt x="2661698" y="57556"/>
                </a:lnTo>
                <a:lnTo>
                  <a:pt x="2669104" y="94238"/>
                </a:lnTo>
                <a:lnTo>
                  <a:pt x="2669104" y="471189"/>
                </a:lnTo>
                <a:lnTo>
                  <a:pt x="2661698" y="507871"/>
                </a:lnTo>
                <a:lnTo>
                  <a:pt x="2641503" y="537826"/>
                </a:lnTo>
                <a:lnTo>
                  <a:pt x="2611549" y="558022"/>
                </a:lnTo>
                <a:lnTo>
                  <a:pt x="2574866" y="565428"/>
                </a:lnTo>
                <a:lnTo>
                  <a:pt x="94238" y="565428"/>
                </a:lnTo>
                <a:lnTo>
                  <a:pt x="57556" y="558022"/>
                </a:lnTo>
                <a:lnTo>
                  <a:pt x="27601" y="537826"/>
                </a:lnTo>
                <a:lnTo>
                  <a:pt x="7405" y="507871"/>
                </a:lnTo>
                <a:lnTo>
                  <a:pt x="0" y="471189"/>
                </a:lnTo>
                <a:lnTo>
                  <a:pt x="0" y="94238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14345710" y="7948523"/>
            <a:ext cx="7486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262626"/>
                </a:solidFill>
                <a:latin typeface="Calibri"/>
                <a:cs typeface="Calibri"/>
              </a:rPr>
              <a:t>Password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7148796" y="7796296"/>
            <a:ext cx="959485" cy="575945"/>
            <a:chOff x="17148796" y="7796296"/>
            <a:chExt cx="959485" cy="575945"/>
          </a:xfrm>
        </p:grpSpPr>
        <p:sp>
          <p:nvSpPr>
            <p:cNvPr id="18" name="object 18" descr=""/>
            <p:cNvSpPr/>
            <p:nvPr/>
          </p:nvSpPr>
          <p:spPr>
            <a:xfrm>
              <a:off x="17154032" y="7801532"/>
              <a:ext cx="948690" cy="565785"/>
            </a:xfrm>
            <a:custGeom>
              <a:avLst/>
              <a:gdLst/>
              <a:ahLst/>
              <a:cxnLst/>
              <a:rect l="l" t="t" r="r" b="b"/>
              <a:pathLst>
                <a:path w="948690" h="565784">
                  <a:moveTo>
                    <a:pt x="854424" y="0"/>
                  </a:moveTo>
                  <a:lnTo>
                    <a:pt x="94237" y="0"/>
                  </a:lnTo>
                  <a:lnTo>
                    <a:pt x="57558" y="7405"/>
                  </a:lnTo>
                  <a:lnTo>
                    <a:pt x="27603" y="27599"/>
                  </a:lnTo>
                  <a:lnTo>
                    <a:pt x="7406" y="57554"/>
                  </a:lnTo>
                  <a:lnTo>
                    <a:pt x="0" y="94237"/>
                  </a:lnTo>
                  <a:lnTo>
                    <a:pt x="0" y="471179"/>
                  </a:lnTo>
                  <a:lnTo>
                    <a:pt x="7406" y="507864"/>
                  </a:lnTo>
                  <a:lnTo>
                    <a:pt x="27603" y="537822"/>
                  </a:lnTo>
                  <a:lnTo>
                    <a:pt x="57558" y="558021"/>
                  </a:lnTo>
                  <a:lnTo>
                    <a:pt x="94237" y="565427"/>
                  </a:lnTo>
                  <a:lnTo>
                    <a:pt x="854424" y="565427"/>
                  </a:lnTo>
                  <a:lnTo>
                    <a:pt x="891147" y="558021"/>
                  </a:lnTo>
                  <a:lnTo>
                    <a:pt x="921097" y="537822"/>
                  </a:lnTo>
                  <a:lnTo>
                    <a:pt x="941270" y="507864"/>
                  </a:lnTo>
                  <a:lnTo>
                    <a:pt x="948662" y="471179"/>
                  </a:lnTo>
                  <a:lnTo>
                    <a:pt x="948662" y="94237"/>
                  </a:lnTo>
                  <a:lnTo>
                    <a:pt x="941270" y="57554"/>
                  </a:lnTo>
                  <a:lnTo>
                    <a:pt x="921097" y="27599"/>
                  </a:lnTo>
                  <a:lnTo>
                    <a:pt x="891147" y="7405"/>
                  </a:lnTo>
                  <a:lnTo>
                    <a:pt x="854424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7154032" y="7801532"/>
              <a:ext cx="949325" cy="565785"/>
            </a:xfrm>
            <a:custGeom>
              <a:avLst/>
              <a:gdLst/>
              <a:ahLst/>
              <a:cxnLst/>
              <a:rect l="l" t="t" r="r" b="b"/>
              <a:pathLst>
                <a:path w="949325" h="565784">
                  <a:moveTo>
                    <a:pt x="0" y="94239"/>
                  </a:moveTo>
                  <a:lnTo>
                    <a:pt x="7405" y="57557"/>
                  </a:lnTo>
                  <a:lnTo>
                    <a:pt x="27602" y="27602"/>
                  </a:lnTo>
                  <a:lnTo>
                    <a:pt x="57557" y="7405"/>
                  </a:lnTo>
                  <a:lnTo>
                    <a:pt x="94239" y="0"/>
                  </a:lnTo>
                  <a:lnTo>
                    <a:pt x="854474" y="0"/>
                  </a:lnTo>
                  <a:lnTo>
                    <a:pt x="891153" y="7405"/>
                  </a:lnTo>
                  <a:lnTo>
                    <a:pt x="921108" y="27602"/>
                  </a:lnTo>
                  <a:lnTo>
                    <a:pt x="941305" y="57557"/>
                  </a:lnTo>
                  <a:lnTo>
                    <a:pt x="948712" y="94239"/>
                  </a:lnTo>
                  <a:lnTo>
                    <a:pt x="948712" y="471188"/>
                  </a:lnTo>
                  <a:lnTo>
                    <a:pt x="941305" y="507870"/>
                  </a:lnTo>
                  <a:lnTo>
                    <a:pt x="921108" y="537825"/>
                  </a:lnTo>
                  <a:lnTo>
                    <a:pt x="891153" y="558022"/>
                  </a:lnTo>
                  <a:lnTo>
                    <a:pt x="854474" y="565428"/>
                  </a:lnTo>
                  <a:lnTo>
                    <a:pt x="94239" y="565428"/>
                  </a:lnTo>
                  <a:lnTo>
                    <a:pt x="57557" y="558022"/>
                  </a:lnTo>
                  <a:lnTo>
                    <a:pt x="27602" y="537825"/>
                  </a:lnTo>
                  <a:lnTo>
                    <a:pt x="7405" y="507870"/>
                  </a:lnTo>
                  <a:lnTo>
                    <a:pt x="0" y="471188"/>
                  </a:lnTo>
                  <a:lnTo>
                    <a:pt x="0" y="9423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7386665" y="7948523"/>
            <a:ext cx="48323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dirty="0" sz="145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3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265214" y="5721157"/>
            <a:ext cx="224282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0">
                <a:latin typeface="Courier New"/>
                <a:cs typeface="Courier New"/>
              </a:rPr>
              <a:t>admin/admin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156587" y="5723670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1714" y="2312673"/>
            <a:ext cx="16898620" cy="130746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390525" marR="5080" indent="-378460">
              <a:lnSpc>
                <a:spcPts val="4950"/>
              </a:lnSpc>
              <a:spcBef>
                <a:spcPts val="390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Session</a:t>
            </a:r>
            <a:r>
              <a:rPr dirty="0" sz="4250" spc="-7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Management</a:t>
            </a:r>
            <a:r>
              <a:rPr dirty="0" sz="4250" spc="-7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identifies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which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subsequent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HTTP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requests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are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being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made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by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each</a:t>
            </a:r>
            <a:r>
              <a:rPr dirty="0" sz="4250" spc="-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165">
                <a:solidFill>
                  <a:srgbClr val="0E2C4B"/>
                </a:solidFill>
                <a:latin typeface="Calibri"/>
                <a:cs typeface="Calibri"/>
              </a:rPr>
              <a:t>use</a:t>
            </a:r>
            <a:r>
              <a:rPr dirty="0" sz="4250" spc="-720">
                <a:solidFill>
                  <a:srgbClr val="0E2C4B"/>
                </a:solidFill>
                <a:latin typeface="Calibri"/>
                <a:cs typeface="Calibri"/>
              </a:rPr>
              <a:t>r</a:t>
            </a:r>
            <a:r>
              <a:rPr dirty="0" sz="4250" spc="165">
                <a:solidFill>
                  <a:srgbClr val="0E2C4B"/>
                </a:solidFill>
                <a:latin typeface="Calibri"/>
                <a:cs typeface="Calibri"/>
              </a:rPr>
              <a:t>.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Some</a:t>
            </a:r>
            <a:r>
              <a:rPr dirty="0" spc="5"/>
              <a:t> </a:t>
            </a:r>
            <a:r>
              <a:rPr dirty="0" spc="-1435"/>
              <a:t>T</a:t>
            </a:r>
            <a:r>
              <a:rPr dirty="0" spc="5"/>
              <a:t>e</a:t>
            </a:r>
            <a:r>
              <a:rPr dirty="0" spc="10"/>
              <a:t>r</a:t>
            </a:r>
            <a:r>
              <a:rPr dirty="0" spc="15"/>
              <a:t>m</a:t>
            </a:r>
            <a:r>
              <a:rPr dirty="0" spc="5"/>
              <a:t>i</a:t>
            </a:r>
            <a:r>
              <a:rPr dirty="0" spc="10"/>
              <a:t>n</a:t>
            </a:r>
            <a:r>
              <a:rPr dirty="0" spc="5"/>
              <a:t>olo</a:t>
            </a:r>
            <a:r>
              <a:rPr dirty="0" spc="15"/>
              <a:t>g</a:t>
            </a:r>
            <a:r>
              <a:rPr dirty="0" spc="-1055"/>
              <a:t>y</a:t>
            </a:r>
            <a:r>
              <a:rPr dirty="0" spc="10"/>
              <a:t>...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454455" y="10674305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solidFill>
                  <a:srgbClr val="898989"/>
                </a:solidFill>
                <a:latin typeface="Calibri"/>
                <a:cs typeface="Calibri"/>
              </a:rPr>
              <a:t>5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57978" y="4857653"/>
            <a:ext cx="11682730" cy="3956050"/>
            <a:chOff x="1057978" y="4857653"/>
            <a:chExt cx="11682730" cy="395605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978" y="4857653"/>
              <a:ext cx="3955481" cy="395548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899725" y="7249988"/>
              <a:ext cx="7840980" cy="188595"/>
            </a:xfrm>
            <a:custGeom>
              <a:avLst/>
              <a:gdLst/>
              <a:ahLst/>
              <a:cxnLst/>
              <a:rect l="l" t="t" r="r" b="b"/>
              <a:pathLst>
                <a:path w="7840980" h="188595">
                  <a:moveTo>
                    <a:pt x="188475" y="0"/>
                  </a:moveTo>
                  <a:lnTo>
                    <a:pt x="0" y="94237"/>
                  </a:lnTo>
                  <a:lnTo>
                    <a:pt x="188475" y="188475"/>
                  </a:lnTo>
                  <a:lnTo>
                    <a:pt x="188475" y="125650"/>
                  </a:lnTo>
                  <a:lnTo>
                    <a:pt x="157063" y="125650"/>
                  </a:lnTo>
                  <a:lnTo>
                    <a:pt x="157063" y="62825"/>
                  </a:lnTo>
                  <a:lnTo>
                    <a:pt x="188475" y="62825"/>
                  </a:lnTo>
                  <a:lnTo>
                    <a:pt x="188475" y="0"/>
                  </a:lnTo>
                  <a:close/>
                </a:path>
                <a:path w="7840980" h="188595">
                  <a:moveTo>
                    <a:pt x="188475" y="62825"/>
                  </a:moveTo>
                  <a:lnTo>
                    <a:pt x="157063" y="62825"/>
                  </a:lnTo>
                  <a:lnTo>
                    <a:pt x="157063" y="125650"/>
                  </a:lnTo>
                  <a:lnTo>
                    <a:pt x="188475" y="125650"/>
                  </a:lnTo>
                  <a:lnTo>
                    <a:pt x="188475" y="62825"/>
                  </a:lnTo>
                  <a:close/>
                </a:path>
                <a:path w="7840980" h="188595">
                  <a:moveTo>
                    <a:pt x="7840410" y="62825"/>
                  </a:moveTo>
                  <a:lnTo>
                    <a:pt x="188475" y="62825"/>
                  </a:lnTo>
                  <a:lnTo>
                    <a:pt x="188475" y="125650"/>
                  </a:lnTo>
                  <a:lnTo>
                    <a:pt x="7840410" y="125650"/>
                  </a:lnTo>
                  <a:lnTo>
                    <a:pt x="7840410" y="62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4845" y="4857988"/>
              <a:ext cx="857219" cy="85721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919410" y="6691733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67" y="0"/>
                  </a:moveTo>
                  <a:lnTo>
                    <a:pt x="212992" y="3883"/>
                  </a:lnTo>
                  <a:lnTo>
                    <a:pt x="169061" y="15081"/>
                  </a:lnTo>
                  <a:lnTo>
                    <a:pt x="128608" y="32911"/>
                  </a:lnTo>
                  <a:lnTo>
                    <a:pt x="92367" y="56693"/>
                  </a:lnTo>
                  <a:lnTo>
                    <a:pt x="61070" y="85747"/>
                  </a:lnTo>
                  <a:lnTo>
                    <a:pt x="35452" y="119391"/>
                  </a:lnTo>
                  <a:lnTo>
                    <a:pt x="16245" y="156945"/>
                  </a:lnTo>
                  <a:lnTo>
                    <a:pt x="4183" y="197728"/>
                  </a:lnTo>
                  <a:lnTo>
                    <a:pt x="0" y="241060"/>
                  </a:lnTo>
                  <a:lnTo>
                    <a:pt x="4183" y="284392"/>
                  </a:lnTo>
                  <a:lnTo>
                    <a:pt x="16245" y="325177"/>
                  </a:lnTo>
                  <a:lnTo>
                    <a:pt x="35452" y="362732"/>
                  </a:lnTo>
                  <a:lnTo>
                    <a:pt x="61070" y="396378"/>
                  </a:lnTo>
                  <a:lnTo>
                    <a:pt x="92367" y="425434"/>
                  </a:lnTo>
                  <a:lnTo>
                    <a:pt x="128608" y="449218"/>
                  </a:lnTo>
                  <a:lnTo>
                    <a:pt x="169061" y="467049"/>
                  </a:lnTo>
                  <a:lnTo>
                    <a:pt x="212992" y="478247"/>
                  </a:lnTo>
                  <a:lnTo>
                    <a:pt x="259667" y="482131"/>
                  </a:lnTo>
                  <a:lnTo>
                    <a:pt x="306345" y="478247"/>
                  </a:lnTo>
                  <a:lnTo>
                    <a:pt x="350278" y="467049"/>
                  </a:lnTo>
                  <a:lnTo>
                    <a:pt x="390733" y="449218"/>
                  </a:lnTo>
                  <a:lnTo>
                    <a:pt x="426976" y="425434"/>
                  </a:lnTo>
                  <a:lnTo>
                    <a:pt x="458273" y="396378"/>
                  </a:lnTo>
                  <a:lnTo>
                    <a:pt x="483892" y="362732"/>
                  </a:lnTo>
                  <a:lnTo>
                    <a:pt x="503099" y="325177"/>
                  </a:lnTo>
                  <a:lnTo>
                    <a:pt x="515161" y="284392"/>
                  </a:lnTo>
                  <a:lnTo>
                    <a:pt x="519345" y="241060"/>
                  </a:lnTo>
                  <a:lnTo>
                    <a:pt x="515161" y="197728"/>
                  </a:lnTo>
                  <a:lnTo>
                    <a:pt x="503099" y="156945"/>
                  </a:lnTo>
                  <a:lnTo>
                    <a:pt x="483892" y="119391"/>
                  </a:lnTo>
                  <a:lnTo>
                    <a:pt x="458273" y="85747"/>
                  </a:lnTo>
                  <a:lnTo>
                    <a:pt x="426976" y="56693"/>
                  </a:lnTo>
                  <a:lnTo>
                    <a:pt x="390733" y="32911"/>
                  </a:lnTo>
                  <a:lnTo>
                    <a:pt x="350278" y="15081"/>
                  </a:lnTo>
                  <a:lnTo>
                    <a:pt x="306345" y="3883"/>
                  </a:lnTo>
                  <a:lnTo>
                    <a:pt x="25966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19410" y="6691733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13442103" y="4586247"/>
            <a:ext cx="5342890" cy="5340350"/>
            <a:chOff x="13442103" y="4586247"/>
            <a:chExt cx="5342890" cy="5340350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2103" y="4586247"/>
              <a:ext cx="5342664" cy="5340151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4255481" y="6935055"/>
              <a:ext cx="2669540" cy="565785"/>
            </a:xfrm>
            <a:custGeom>
              <a:avLst/>
              <a:gdLst/>
              <a:ahLst/>
              <a:cxnLst/>
              <a:rect l="l" t="t" r="r" b="b"/>
              <a:pathLst>
                <a:path w="2669540" h="565784">
                  <a:moveTo>
                    <a:pt x="0" y="94238"/>
                  </a:moveTo>
                  <a:lnTo>
                    <a:pt x="7405" y="57556"/>
                  </a:lnTo>
                  <a:lnTo>
                    <a:pt x="27601" y="27601"/>
                  </a:lnTo>
                  <a:lnTo>
                    <a:pt x="57556" y="7405"/>
                  </a:lnTo>
                  <a:lnTo>
                    <a:pt x="94238" y="0"/>
                  </a:lnTo>
                  <a:lnTo>
                    <a:pt x="2574866" y="0"/>
                  </a:lnTo>
                  <a:lnTo>
                    <a:pt x="2611549" y="7405"/>
                  </a:lnTo>
                  <a:lnTo>
                    <a:pt x="2641503" y="27601"/>
                  </a:lnTo>
                  <a:lnTo>
                    <a:pt x="2661698" y="57556"/>
                  </a:lnTo>
                  <a:lnTo>
                    <a:pt x="2669104" y="94238"/>
                  </a:lnTo>
                  <a:lnTo>
                    <a:pt x="2669104" y="471189"/>
                  </a:lnTo>
                  <a:lnTo>
                    <a:pt x="2661698" y="507871"/>
                  </a:lnTo>
                  <a:lnTo>
                    <a:pt x="2641503" y="537826"/>
                  </a:lnTo>
                  <a:lnTo>
                    <a:pt x="2611549" y="558022"/>
                  </a:lnTo>
                  <a:lnTo>
                    <a:pt x="2574866" y="565428"/>
                  </a:lnTo>
                  <a:lnTo>
                    <a:pt x="94238" y="565428"/>
                  </a:lnTo>
                  <a:lnTo>
                    <a:pt x="57556" y="558022"/>
                  </a:lnTo>
                  <a:lnTo>
                    <a:pt x="27601" y="537826"/>
                  </a:lnTo>
                  <a:lnTo>
                    <a:pt x="7405" y="507871"/>
                  </a:lnTo>
                  <a:lnTo>
                    <a:pt x="0" y="471189"/>
                  </a:lnTo>
                  <a:lnTo>
                    <a:pt x="0" y="94238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14345710" y="7081534"/>
            <a:ext cx="81280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262626"/>
                </a:solidFill>
                <a:latin typeface="Calibri"/>
                <a:cs typeface="Calibri"/>
              </a:rPr>
              <a:t>Username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14255481" y="7801532"/>
            <a:ext cx="2669540" cy="565785"/>
          </a:xfrm>
          <a:custGeom>
            <a:avLst/>
            <a:gdLst/>
            <a:ahLst/>
            <a:cxnLst/>
            <a:rect l="l" t="t" r="r" b="b"/>
            <a:pathLst>
              <a:path w="2669540" h="565784">
                <a:moveTo>
                  <a:pt x="0" y="94238"/>
                </a:moveTo>
                <a:lnTo>
                  <a:pt x="7405" y="57556"/>
                </a:lnTo>
                <a:lnTo>
                  <a:pt x="27601" y="27601"/>
                </a:lnTo>
                <a:lnTo>
                  <a:pt x="57556" y="7405"/>
                </a:lnTo>
                <a:lnTo>
                  <a:pt x="94238" y="0"/>
                </a:lnTo>
                <a:lnTo>
                  <a:pt x="2574866" y="0"/>
                </a:lnTo>
                <a:lnTo>
                  <a:pt x="2611549" y="7405"/>
                </a:lnTo>
                <a:lnTo>
                  <a:pt x="2641503" y="27601"/>
                </a:lnTo>
                <a:lnTo>
                  <a:pt x="2661698" y="57556"/>
                </a:lnTo>
                <a:lnTo>
                  <a:pt x="2669104" y="94238"/>
                </a:lnTo>
                <a:lnTo>
                  <a:pt x="2669104" y="471189"/>
                </a:lnTo>
                <a:lnTo>
                  <a:pt x="2661698" y="507871"/>
                </a:lnTo>
                <a:lnTo>
                  <a:pt x="2641503" y="537826"/>
                </a:lnTo>
                <a:lnTo>
                  <a:pt x="2611549" y="558022"/>
                </a:lnTo>
                <a:lnTo>
                  <a:pt x="2574866" y="565428"/>
                </a:lnTo>
                <a:lnTo>
                  <a:pt x="94238" y="565428"/>
                </a:lnTo>
                <a:lnTo>
                  <a:pt x="57556" y="558022"/>
                </a:lnTo>
                <a:lnTo>
                  <a:pt x="27601" y="537826"/>
                </a:lnTo>
                <a:lnTo>
                  <a:pt x="7405" y="507871"/>
                </a:lnTo>
                <a:lnTo>
                  <a:pt x="0" y="471189"/>
                </a:lnTo>
                <a:lnTo>
                  <a:pt x="0" y="94238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14345710" y="7948523"/>
            <a:ext cx="748665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spc="-10">
                <a:solidFill>
                  <a:srgbClr val="262626"/>
                </a:solidFill>
                <a:latin typeface="Calibri"/>
                <a:cs typeface="Calibri"/>
              </a:rPr>
              <a:t>Password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7148796" y="7796296"/>
            <a:ext cx="959485" cy="575945"/>
            <a:chOff x="17148796" y="7796296"/>
            <a:chExt cx="959485" cy="575945"/>
          </a:xfrm>
        </p:grpSpPr>
        <p:sp>
          <p:nvSpPr>
            <p:cNvPr id="19" name="object 19" descr=""/>
            <p:cNvSpPr/>
            <p:nvPr/>
          </p:nvSpPr>
          <p:spPr>
            <a:xfrm>
              <a:off x="17154032" y="7801532"/>
              <a:ext cx="948690" cy="565785"/>
            </a:xfrm>
            <a:custGeom>
              <a:avLst/>
              <a:gdLst/>
              <a:ahLst/>
              <a:cxnLst/>
              <a:rect l="l" t="t" r="r" b="b"/>
              <a:pathLst>
                <a:path w="948690" h="565784">
                  <a:moveTo>
                    <a:pt x="854424" y="0"/>
                  </a:moveTo>
                  <a:lnTo>
                    <a:pt x="94237" y="0"/>
                  </a:lnTo>
                  <a:lnTo>
                    <a:pt x="57558" y="7405"/>
                  </a:lnTo>
                  <a:lnTo>
                    <a:pt x="27603" y="27599"/>
                  </a:lnTo>
                  <a:lnTo>
                    <a:pt x="7406" y="57554"/>
                  </a:lnTo>
                  <a:lnTo>
                    <a:pt x="0" y="94237"/>
                  </a:lnTo>
                  <a:lnTo>
                    <a:pt x="0" y="471179"/>
                  </a:lnTo>
                  <a:lnTo>
                    <a:pt x="7406" y="507864"/>
                  </a:lnTo>
                  <a:lnTo>
                    <a:pt x="27603" y="537822"/>
                  </a:lnTo>
                  <a:lnTo>
                    <a:pt x="57558" y="558021"/>
                  </a:lnTo>
                  <a:lnTo>
                    <a:pt x="94237" y="565427"/>
                  </a:lnTo>
                  <a:lnTo>
                    <a:pt x="854424" y="565427"/>
                  </a:lnTo>
                  <a:lnTo>
                    <a:pt x="891147" y="558021"/>
                  </a:lnTo>
                  <a:lnTo>
                    <a:pt x="921097" y="537822"/>
                  </a:lnTo>
                  <a:lnTo>
                    <a:pt x="941270" y="507864"/>
                  </a:lnTo>
                  <a:lnTo>
                    <a:pt x="948662" y="471179"/>
                  </a:lnTo>
                  <a:lnTo>
                    <a:pt x="948662" y="94237"/>
                  </a:lnTo>
                  <a:lnTo>
                    <a:pt x="941270" y="57554"/>
                  </a:lnTo>
                  <a:lnTo>
                    <a:pt x="921097" y="27599"/>
                  </a:lnTo>
                  <a:lnTo>
                    <a:pt x="891147" y="7405"/>
                  </a:lnTo>
                  <a:lnTo>
                    <a:pt x="854424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7154032" y="7801532"/>
              <a:ext cx="949325" cy="565785"/>
            </a:xfrm>
            <a:custGeom>
              <a:avLst/>
              <a:gdLst/>
              <a:ahLst/>
              <a:cxnLst/>
              <a:rect l="l" t="t" r="r" b="b"/>
              <a:pathLst>
                <a:path w="949325" h="565784">
                  <a:moveTo>
                    <a:pt x="0" y="94239"/>
                  </a:moveTo>
                  <a:lnTo>
                    <a:pt x="7405" y="57557"/>
                  </a:lnTo>
                  <a:lnTo>
                    <a:pt x="27602" y="27602"/>
                  </a:lnTo>
                  <a:lnTo>
                    <a:pt x="57557" y="7405"/>
                  </a:lnTo>
                  <a:lnTo>
                    <a:pt x="94239" y="0"/>
                  </a:lnTo>
                  <a:lnTo>
                    <a:pt x="854474" y="0"/>
                  </a:lnTo>
                  <a:lnTo>
                    <a:pt x="891153" y="7405"/>
                  </a:lnTo>
                  <a:lnTo>
                    <a:pt x="921108" y="27602"/>
                  </a:lnTo>
                  <a:lnTo>
                    <a:pt x="941305" y="57557"/>
                  </a:lnTo>
                  <a:lnTo>
                    <a:pt x="948712" y="94239"/>
                  </a:lnTo>
                  <a:lnTo>
                    <a:pt x="948712" y="471188"/>
                  </a:lnTo>
                  <a:lnTo>
                    <a:pt x="941305" y="507870"/>
                  </a:lnTo>
                  <a:lnTo>
                    <a:pt x="921108" y="537825"/>
                  </a:lnTo>
                  <a:lnTo>
                    <a:pt x="891153" y="558022"/>
                  </a:lnTo>
                  <a:lnTo>
                    <a:pt x="854474" y="565428"/>
                  </a:lnTo>
                  <a:lnTo>
                    <a:pt x="94239" y="565428"/>
                  </a:lnTo>
                  <a:lnTo>
                    <a:pt x="57557" y="558022"/>
                  </a:lnTo>
                  <a:lnTo>
                    <a:pt x="27602" y="537825"/>
                  </a:lnTo>
                  <a:lnTo>
                    <a:pt x="7405" y="507870"/>
                  </a:lnTo>
                  <a:lnTo>
                    <a:pt x="0" y="471188"/>
                  </a:lnTo>
                  <a:lnTo>
                    <a:pt x="0" y="94239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7386665" y="7948523"/>
            <a:ext cx="483234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>
                <a:solidFill>
                  <a:srgbClr val="FFFFFF"/>
                </a:solidFill>
                <a:latin typeface="Calibri"/>
                <a:cs typeface="Calibri"/>
              </a:rPr>
              <a:t>Log</a:t>
            </a:r>
            <a:r>
              <a:rPr dirty="0" sz="1450" spc="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450" spc="-3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081301" y="6698719"/>
            <a:ext cx="737743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10540" algn="l"/>
              </a:tabLst>
            </a:pPr>
            <a:r>
              <a:rPr dirty="0" sz="2600" spc="-50">
                <a:latin typeface="Calibri"/>
                <a:cs typeface="Calibri"/>
              </a:rPr>
              <a:t>2</a:t>
            </a:r>
            <a:r>
              <a:rPr dirty="0" sz="2600">
                <a:latin typeface="Calibri"/>
                <a:cs typeface="Calibri"/>
              </a:rPr>
              <a:t>	</a:t>
            </a:r>
            <a:r>
              <a:rPr dirty="0" sz="2600">
                <a:latin typeface="Courier New"/>
                <a:cs typeface="Courier New"/>
              </a:rPr>
              <a:t>Set-Cookie:</a:t>
            </a:r>
            <a:r>
              <a:rPr dirty="0" sz="2600" spc="200">
                <a:latin typeface="Courier New"/>
                <a:cs typeface="Courier New"/>
              </a:rPr>
              <a:t> </a:t>
            </a:r>
            <a:r>
              <a:rPr dirty="0" sz="2600" spc="-10">
                <a:latin typeface="Courier New"/>
                <a:cs typeface="Courier New"/>
              </a:rPr>
              <a:t>session=66htna8ujukmhj</a:t>
            </a:r>
            <a:endParaRPr sz="2600">
              <a:latin typeface="Courier New"/>
              <a:cs typeface="Courier New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4899725" y="5701396"/>
            <a:ext cx="7840980" cy="795020"/>
            <a:chOff x="4899725" y="5701396"/>
            <a:chExt cx="7840980" cy="795020"/>
          </a:xfrm>
        </p:grpSpPr>
        <p:sp>
          <p:nvSpPr>
            <p:cNvPr id="24" name="object 24" descr=""/>
            <p:cNvSpPr/>
            <p:nvPr/>
          </p:nvSpPr>
          <p:spPr>
            <a:xfrm>
              <a:off x="4899725" y="6307598"/>
              <a:ext cx="7840980" cy="188595"/>
            </a:xfrm>
            <a:custGeom>
              <a:avLst/>
              <a:gdLst/>
              <a:ahLst/>
              <a:cxnLst/>
              <a:rect l="l" t="t" r="r" b="b"/>
              <a:pathLst>
                <a:path w="7840980" h="188595">
                  <a:moveTo>
                    <a:pt x="7651934" y="0"/>
                  </a:moveTo>
                  <a:lnTo>
                    <a:pt x="7651934" y="188486"/>
                  </a:lnTo>
                  <a:lnTo>
                    <a:pt x="7777606" y="125650"/>
                  </a:lnTo>
                  <a:lnTo>
                    <a:pt x="7683347" y="125650"/>
                  </a:lnTo>
                  <a:lnTo>
                    <a:pt x="7683347" y="62835"/>
                  </a:lnTo>
                  <a:lnTo>
                    <a:pt x="7777592" y="62835"/>
                  </a:lnTo>
                  <a:lnTo>
                    <a:pt x="7651934" y="0"/>
                  </a:lnTo>
                  <a:close/>
                </a:path>
                <a:path w="7840980" h="188595">
                  <a:moveTo>
                    <a:pt x="7651934" y="62835"/>
                  </a:moveTo>
                  <a:lnTo>
                    <a:pt x="0" y="62835"/>
                  </a:lnTo>
                  <a:lnTo>
                    <a:pt x="0" y="125650"/>
                  </a:lnTo>
                  <a:lnTo>
                    <a:pt x="7651934" y="125650"/>
                  </a:lnTo>
                  <a:lnTo>
                    <a:pt x="7651934" y="62835"/>
                  </a:lnTo>
                  <a:close/>
                </a:path>
                <a:path w="7840980" h="188595">
                  <a:moveTo>
                    <a:pt x="7777592" y="62835"/>
                  </a:moveTo>
                  <a:lnTo>
                    <a:pt x="7683347" y="62835"/>
                  </a:lnTo>
                  <a:lnTo>
                    <a:pt x="7683347" y="125650"/>
                  </a:lnTo>
                  <a:lnTo>
                    <a:pt x="7777606" y="125650"/>
                  </a:lnTo>
                  <a:lnTo>
                    <a:pt x="7840410" y="94248"/>
                  </a:lnTo>
                  <a:lnTo>
                    <a:pt x="7777592" y="628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4994685" y="5717103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77" y="0"/>
                  </a:moveTo>
                  <a:lnTo>
                    <a:pt x="212999" y="3884"/>
                  </a:lnTo>
                  <a:lnTo>
                    <a:pt x="169066" y="15082"/>
                  </a:lnTo>
                  <a:lnTo>
                    <a:pt x="128611" y="32913"/>
                  </a:lnTo>
                  <a:lnTo>
                    <a:pt x="92369" y="56697"/>
                  </a:lnTo>
                  <a:lnTo>
                    <a:pt x="61071" y="85753"/>
                  </a:lnTo>
                  <a:lnTo>
                    <a:pt x="35452" y="119399"/>
                  </a:lnTo>
                  <a:lnTo>
                    <a:pt x="16245" y="156954"/>
                  </a:lnTo>
                  <a:lnTo>
                    <a:pt x="4183" y="197739"/>
                  </a:lnTo>
                  <a:lnTo>
                    <a:pt x="0" y="241071"/>
                  </a:lnTo>
                  <a:lnTo>
                    <a:pt x="4183" y="284402"/>
                  </a:lnTo>
                  <a:lnTo>
                    <a:pt x="16245" y="325186"/>
                  </a:lnTo>
                  <a:lnTo>
                    <a:pt x="35452" y="362740"/>
                  </a:lnTo>
                  <a:lnTo>
                    <a:pt x="61071" y="396384"/>
                  </a:lnTo>
                  <a:lnTo>
                    <a:pt x="92369" y="425438"/>
                  </a:lnTo>
                  <a:lnTo>
                    <a:pt x="128611" y="449220"/>
                  </a:lnTo>
                  <a:lnTo>
                    <a:pt x="169066" y="467050"/>
                  </a:lnTo>
                  <a:lnTo>
                    <a:pt x="212999" y="478248"/>
                  </a:lnTo>
                  <a:lnTo>
                    <a:pt x="259677" y="482131"/>
                  </a:lnTo>
                  <a:lnTo>
                    <a:pt x="306353" y="478248"/>
                  </a:lnTo>
                  <a:lnTo>
                    <a:pt x="350285" y="467050"/>
                  </a:lnTo>
                  <a:lnTo>
                    <a:pt x="390739" y="449220"/>
                  </a:lnTo>
                  <a:lnTo>
                    <a:pt x="426982" y="425438"/>
                  </a:lnTo>
                  <a:lnTo>
                    <a:pt x="458280" y="396384"/>
                  </a:lnTo>
                  <a:lnTo>
                    <a:pt x="483900" y="362740"/>
                  </a:lnTo>
                  <a:lnTo>
                    <a:pt x="503109" y="325186"/>
                  </a:lnTo>
                  <a:lnTo>
                    <a:pt x="515171" y="284402"/>
                  </a:lnTo>
                  <a:lnTo>
                    <a:pt x="519355" y="241071"/>
                  </a:lnTo>
                  <a:lnTo>
                    <a:pt x="515171" y="197739"/>
                  </a:lnTo>
                  <a:lnTo>
                    <a:pt x="503109" y="156954"/>
                  </a:lnTo>
                  <a:lnTo>
                    <a:pt x="483900" y="119399"/>
                  </a:lnTo>
                  <a:lnTo>
                    <a:pt x="458280" y="85753"/>
                  </a:lnTo>
                  <a:lnTo>
                    <a:pt x="426982" y="56697"/>
                  </a:lnTo>
                  <a:lnTo>
                    <a:pt x="390739" y="32913"/>
                  </a:lnTo>
                  <a:lnTo>
                    <a:pt x="350285" y="15082"/>
                  </a:lnTo>
                  <a:lnTo>
                    <a:pt x="306353" y="3884"/>
                  </a:lnTo>
                  <a:lnTo>
                    <a:pt x="2596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994685" y="5717103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265214" y="5721157"/>
            <a:ext cx="224282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0">
                <a:latin typeface="Courier New"/>
                <a:cs typeface="Courier New"/>
              </a:rPr>
              <a:t>admin/admin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5156587" y="5723670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latin typeface="Calibri"/>
                <a:cs typeface="Calibri"/>
              </a:rPr>
              <a:t>1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1714" y="2312673"/>
            <a:ext cx="16898620" cy="130746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390525" marR="5080" indent="-378460">
              <a:lnSpc>
                <a:spcPts val="4950"/>
              </a:lnSpc>
              <a:spcBef>
                <a:spcPts val="390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Session</a:t>
            </a:r>
            <a:r>
              <a:rPr dirty="0" sz="4250" spc="-7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Management</a:t>
            </a:r>
            <a:r>
              <a:rPr dirty="0" sz="4250" spc="-7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identifies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which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subsequent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HTTP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requests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are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being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made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by</a:t>
            </a:r>
            <a:r>
              <a:rPr dirty="0" sz="4250" spc="-1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each</a:t>
            </a:r>
            <a:r>
              <a:rPr dirty="0" sz="4250" spc="-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165">
                <a:solidFill>
                  <a:srgbClr val="0E2C4B"/>
                </a:solidFill>
                <a:latin typeface="Calibri"/>
                <a:cs typeface="Calibri"/>
              </a:rPr>
              <a:t>use</a:t>
            </a:r>
            <a:r>
              <a:rPr dirty="0" sz="4250" spc="-720">
                <a:solidFill>
                  <a:srgbClr val="0E2C4B"/>
                </a:solidFill>
                <a:latin typeface="Calibri"/>
                <a:cs typeface="Calibri"/>
              </a:rPr>
              <a:t>r</a:t>
            </a:r>
            <a:r>
              <a:rPr dirty="0" sz="4250" spc="165">
                <a:solidFill>
                  <a:srgbClr val="0E2C4B"/>
                </a:solidFill>
                <a:latin typeface="Calibri"/>
                <a:cs typeface="Calibri"/>
              </a:rPr>
              <a:t>.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Some</a:t>
            </a:r>
            <a:r>
              <a:rPr dirty="0" spc="5"/>
              <a:t> </a:t>
            </a:r>
            <a:r>
              <a:rPr dirty="0" spc="-1435"/>
              <a:t>T</a:t>
            </a:r>
            <a:r>
              <a:rPr dirty="0" spc="5"/>
              <a:t>e</a:t>
            </a:r>
            <a:r>
              <a:rPr dirty="0" spc="10"/>
              <a:t>r</a:t>
            </a:r>
            <a:r>
              <a:rPr dirty="0" spc="15"/>
              <a:t>m</a:t>
            </a:r>
            <a:r>
              <a:rPr dirty="0" spc="5"/>
              <a:t>i</a:t>
            </a:r>
            <a:r>
              <a:rPr dirty="0" spc="10"/>
              <a:t>n</a:t>
            </a:r>
            <a:r>
              <a:rPr dirty="0" spc="5"/>
              <a:t>olo</a:t>
            </a:r>
            <a:r>
              <a:rPr dirty="0" spc="15"/>
              <a:t>g</a:t>
            </a:r>
            <a:r>
              <a:rPr dirty="0" spc="-1055"/>
              <a:t>y</a:t>
            </a:r>
            <a:r>
              <a:rPr dirty="0" spc="10"/>
              <a:t>...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454455" y="10674305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2103" y="4586247"/>
            <a:ext cx="5342664" cy="5340151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057978" y="4857653"/>
            <a:ext cx="11682730" cy="3956050"/>
            <a:chOff x="1057978" y="4857653"/>
            <a:chExt cx="11682730" cy="395605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978" y="4857653"/>
              <a:ext cx="3955481" cy="395548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845" y="4857988"/>
              <a:ext cx="857219" cy="85721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899714" y="8003881"/>
              <a:ext cx="7840980" cy="188595"/>
            </a:xfrm>
            <a:custGeom>
              <a:avLst/>
              <a:gdLst/>
              <a:ahLst/>
              <a:cxnLst/>
              <a:rect l="l" t="t" r="r" b="b"/>
              <a:pathLst>
                <a:path w="7840980" h="188595">
                  <a:moveTo>
                    <a:pt x="7651945" y="0"/>
                  </a:moveTo>
                  <a:lnTo>
                    <a:pt x="7651945" y="188475"/>
                  </a:lnTo>
                  <a:lnTo>
                    <a:pt x="7777595" y="125650"/>
                  </a:lnTo>
                  <a:lnTo>
                    <a:pt x="7683357" y="125650"/>
                  </a:lnTo>
                  <a:lnTo>
                    <a:pt x="7683357" y="62825"/>
                  </a:lnTo>
                  <a:lnTo>
                    <a:pt x="7777595" y="62825"/>
                  </a:lnTo>
                  <a:lnTo>
                    <a:pt x="7651945" y="0"/>
                  </a:lnTo>
                  <a:close/>
                </a:path>
                <a:path w="7840980" h="188595">
                  <a:moveTo>
                    <a:pt x="7651945" y="62825"/>
                  </a:moveTo>
                  <a:lnTo>
                    <a:pt x="0" y="62825"/>
                  </a:lnTo>
                  <a:lnTo>
                    <a:pt x="0" y="125650"/>
                  </a:lnTo>
                  <a:lnTo>
                    <a:pt x="7651945" y="125650"/>
                  </a:lnTo>
                  <a:lnTo>
                    <a:pt x="7651945" y="62825"/>
                  </a:lnTo>
                  <a:close/>
                </a:path>
                <a:path w="7840980" h="188595">
                  <a:moveTo>
                    <a:pt x="7777595" y="62825"/>
                  </a:moveTo>
                  <a:lnTo>
                    <a:pt x="7683357" y="62825"/>
                  </a:lnTo>
                  <a:lnTo>
                    <a:pt x="7683357" y="125650"/>
                  </a:lnTo>
                  <a:lnTo>
                    <a:pt x="7777595" y="125650"/>
                  </a:lnTo>
                  <a:lnTo>
                    <a:pt x="7840420" y="94237"/>
                  </a:lnTo>
                  <a:lnTo>
                    <a:pt x="7777595" y="62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82078" y="7384916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77" y="0"/>
                  </a:moveTo>
                  <a:lnTo>
                    <a:pt x="213002" y="3883"/>
                  </a:lnTo>
                  <a:lnTo>
                    <a:pt x="169070" y="15081"/>
                  </a:lnTo>
                  <a:lnTo>
                    <a:pt x="128616" y="32911"/>
                  </a:lnTo>
                  <a:lnTo>
                    <a:pt x="92373" y="56693"/>
                  </a:lnTo>
                  <a:lnTo>
                    <a:pt x="61075" y="85747"/>
                  </a:lnTo>
                  <a:lnTo>
                    <a:pt x="35455" y="119391"/>
                  </a:lnTo>
                  <a:lnTo>
                    <a:pt x="16246" y="156945"/>
                  </a:lnTo>
                  <a:lnTo>
                    <a:pt x="4183" y="197728"/>
                  </a:lnTo>
                  <a:lnTo>
                    <a:pt x="0" y="241060"/>
                  </a:lnTo>
                  <a:lnTo>
                    <a:pt x="4183" y="284392"/>
                  </a:lnTo>
                  <a:lnTo>
                    <a:pt x="16246" y="325177"/>
                  </a:lnTo>
                  <a:lnTo>
                    <a:pt x="35455" y="362732"/>
                  </a:lnTo>
                  <a:lnTo>
                    <a:pt x="61075" y="396378"/>
                  </a:lnTo>
                  <a:lnTo>
                    <a:pt x="92373" y="425434"/>
                  </a:lnTo>
                  <a:lnTo>
                    <a:pt x="128616" y="449218"/>
                  </a:lnTo>
                  <a:lnTo>
                    <a:pt x="169070" y="467049"/>
                  </a:lnTo>
                  <a:lnTo>
                    <a:pt x="213002" y="478247"/>
                  </a:lnTo>
                  <a:lnTo>
                    <a:pt x="259677" y="482131"/>
                  </a:lnTo>
                  <a:lnTo>
                    <a:pt x="306356" y="478247"/>
                  </a:lnTo>
                  <a:lnTo>
                    <a:pt x="350289" y="467049"/>
                  </a:lnTo>
                  <a:lnTo>
                    <a:pt x="390743" y="449218"/>
                  </a:lnTo>
                  <a:lnTo>
                    <a:pt x="426986" y="425434"/>
                  </a:lnTo>
                  <a:lnTo>
                    <a:pt x="458284" y="396378"/>
                  </a:lnTo>
                  <a:lnTo>
                    <a:pt x="483903" y="362732"/>
                  </a:lnTo>
                  <a:lnTo>
                    <a:pt x="503110" y="325177"/>
                  </a:lnTo>
                  <a:lnTo>
                    <a:pt x="515172" y="284392"/>
                  </a:lnTo>
                  <a:lnTo>
                    <a:pt x="519355" y="241060"/>
                  </a:lnTo>
                  <a:lnTo>
                    <a:pt x="515172" y="197728"/>
                  </a:lnTo>
                  <a:lnTo>
                    <a:pt x="503110" y="156945"/>
                  </a:lnTo>
                  <a:lnTo>
                    <a:pt x="483903" y="119391"/>
                  </a:lnTo>
                  <a:lnTo>
                    <a:pt x="458284" y="85747"/>
                  </a:lnTo>
                  <a:lnTo>
                    <a:pt x="426986" y="56693"/>
                  </a:lnTo>
                  <a:lnTo>
                    <a:pt x="390743" y="32911"/>
                  </a:lnTo>
                  <a:lnTo>
                    <a:pt x="350289" y="15081"/>
                  </a:lnTo>
                  <a:lnTo>
                    <a:pt x="306356" y="3883"/>
                  </a:lnTo>
                  <a:lnTo>
                    <a:pt x="2596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982078" y="7384916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143980" y="7392310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latin typeface="Calibri"/>
                <a:cs typeface="Calibri"/>
              </a:rPr>
              <a:t>3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155939" y="7419954"/>
            <a:ext cx="446024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0">
                <a:latin typeface="Courier New"/>
                <a:cs typeface="Courier New"/>
              </a:rPr>
              <a:t>session=66htna8ujukmhj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4260582" y="6697043"/>
            <a:ext cx="13754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b="1">
                <a:latin typeface="Calibri"/>
                <a:cs typeface="Calibri"/>
              </a:rPr>
              <a:t>Welcome</a:t>
            </a:r>
            <a:r>
              <a:rPr dirty="0" sz="1450" spc="45" b="1">
                <a:latin typeface="Calibri"/>
                <a:cs typeface="Calibri"/>
              </a:rPr>
              <a:t> </a:t>
            </a:r>
            <a:r>
              <a:rPr dirty="0" sz="1450" spc="-10" b="1">
                <a:latin typeface="Calibri"/>
                <a:cs typeface="Calibri"/>
              </a:rPr>
              <a:t>Admin!</a:t>
            </a:r>
            <a:endParaRPr sz="1450">
              <a:latin typeface="Calibri"/>
              <a:cs typeface="Calibr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032840" y="6948479"/>
            <a:ext cx="1899837" cy="18998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Some</a:t>
            </a:r>
            <a:r>
              <a:rPr dirty="0" spc="5"/>
              <a:t> </a:t>
            </a:r>
            <a:r>
              <a:rPr dirty="0" spc="-1435"/>
              <a:t>T</a:t>
            </a:r>
            <a:r>
              <a:rPr dirty="0" spc="5"/>
              <a:t>e</a:t>
            </a:r>
            <a:r>
              <a:rPr dirty="0" spc="10"/>
              <a:t>r</a:t>
            </a:r>
            <a:r>
              <a:rPr dirty="0" spc="15"/>
              <a:t>m</a:t>
            </a:r>
            <a:r>
              <a:rPr dirty="0" spc="5"/>
              <a:t>i</a:t>
            </a:r>
            <a:r>
              <a:rPr dirty="0" spc="10"/>
              <a:t>n</a:t>
            </a:r>
            <a:r>
              <a:rPr dirty="0" spc="5"/>
              <a:t>olo</a:t>
            </a:r>
            <a:r>
              <a:rPr dirty="0" spc="15"/>
              <a:t>g</a:t>
            </a:r>
            <a:r>
              <a:rPr dirty="0" spc="-1055"/>
              <a:t>y</a:t>
            </a:r>
            <a:r>
              <a:rPr dirty="0" spc="10"/>
              <a:t>...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454455" y="10674305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057978" y="4586247"/>
            <a:ext cx="17727295" cy="5340350"/>
            <a:chOff x="1057978" y="4586247"/>
            <a:chExt cx="17727295" cy="534035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42103" y="4586247"/>
              <a:ext cx="5342664" cy="53401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7978" y="4857653"/>
              <a:ext cx="3955481" cy="395548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845" y="4857988"/>
              <a:ext cx="857219" cy="85721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99714" y="8003881"/>
              <a:ext cx="7840980" cy="188595"/>
            </a:xfrm>
            <a:custGeom>
              <a:avLst/>
              <a:gdLst/>
              <a:ahLst/>
              <a:cxnLst/>
              <a:rect l="l" t="t" r="r" b="b"/>
              <a:pathLst>
                <a:path w="7840980" h="188595">
                  <a:moveTo>
                    <a:pt x="7651945" y="0"/>
                  </a:moveTo>
                  <a:lnTo>
                    <a:pt x="7651945" y="188475"/>
                  </a:lnTo>
                  <a:lnTo>
                    <a:pt x="7777595" y="125650"/>
                  </a:lnTo>
                  <a:lnTo>
                    <a:pt x="7683357" y="125650"/>
                  </a:lnTo>
                  <a:lnTo>
                    <a:pt x="7683357" y="62825"/>
                  </a:lnTo>
                  <a:lnTo>
                    <a:pt x="7777595" y="62825"/>
                  </a:lnTo>
                  <a:lnTo>
                    <a:pt x="7651945" y="0"/>
                  </a:lnTo>
                  <a:close/>
                </a:path>
                <a:path w="7840980" h="188595">
                  <a:moveTo>
                    <a:pt x="7651945" y="62825"/>
                  </a:moveTo>
                  <a:lnTo>
                    <a:pt x="0" y="62825"/>
                  </a:lnTo>
                  <a:lnTo>
                    <a:pt x="0" y="125650"/>
                  </a:lnTo>
                  <a:lnTo>
                    <a:pt x="7651945" y="125650"/>
                  </a:lnTo>
                  <a:lnTo>
                    <a:pt x="7651945" y="62825"/>
                  </a:lnTo>
                  <a:close/>
                </a:path>
                <a:path w="7840980" h="188595">
                  <a:moveTo>
                    <a:pt x="7777595" y="62825"/>
                  </a:moveTo>
                  <a:lnTo>
                    <a:pt x="7683357" y="62825"/>
                  </a:lnTo>
                  <a:lnTo>
                    <a:pt x="7683357" y="125650"/>
                  </a:lnTo>
                  <a:lnTo>
                    <a:pt x="7777595" y="125650"/>
                  </a:lnTo>
                  <a:lnTo>
                    <a:pt x="7840420" y="94237"/>
                  </a:lnTo>
                  <a:lnTo>
                    <a:pt x="7777595" y="62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982078" y="7384916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77" y="0"/>
                  </a:moveTo>
                  <a:lnTo>
                    <a:pt x="213002" y="3883"/>
                  </a:lnTo>
                  <a:lnTo>
                    <a:pt x="169070" y="15081"/>
                  </a:lnTo>
                  <a:lnTo>
                    <a:pt x="128616" y="32911"/>
                  </a:lnTo>
                  <a:lnTo>
                    <a:pt x="92373" y="56693"/>
                  </a:lnTo>
                  <a:lnTo>
                    <a:pt x="61075" y="85747"/>
                  </a:lnTo>
                  <a:lnTo>
                    <a:pt x="35455" y="119391"/>
                  </a:lnTo>
                  <a:lnTo>
                    <a:pt x="16246" y="156945"/>
                  </a:lnTo>
                  <a:lnTo>
                    <a:pt x="4183" y="197728"/>
                  </a:lnTo>
                  <a:lnTo>
                    <a:pt x="0" y="241060"/>
                  </a:lnTo>
                  <a:lnTo>
                    <a:pt x="4183" y="284392"/>
                  </a:lnTo>
                  <a:lnTo>
                    <a:pt x="16246" y="325177"/>
                  </a:lnTo>
                  <a:lnTo>
                    <a:pt x="35455" y="362732"/>
                  </a:lnTo>
                  <a:lnTo>
                    <a:pt x="61075" y="396378"/>
                  </a:lnTo>
                  <a:lnTo>
                    <a:pt x="92373" y="425434"/>
                  </a:lnTo>
                  <a:lnTo>
                    <a:pt x="128616" y="449218"/>
                  </a:lnTo>
                  <a:lnTo>
                    <a:pt x="169070" y="467049"/>
                  </a:lnTo>
                  <a:lnTo>
                    <a:pt x="213002" y="478247"/>
                  </a:lnTo>
                  <a:lnTo>
                    <a:pt x="259677" y="482131"/>
                  </a:lnTo>
                  <a:lnTo>
                    <a:pt x="306356" y="478247"/>
                  </a:lnTo>
                  <a:lnTo>
                    <a:pt x="350289" y="467049"/>
                  </a:lnTo>
                  <a:lnTo>
                    <a:pt x="390743" y="449218"/>
                  </a:lnTo>
                  <a:lnTo>
                    <a:pt x="426986" y="425434"/>
                  </a:lnTo>
                  <a:lnTo>
                    <a:pt x="458284" y="396378"/>
                  </a:lnTo>
                  <a:lnTo>
                    <a:pt x="483903" y="362732"/>
                  </a:lnTo>
                  <a:lnTo>
                    <a:pt x="503110" y="325177"/>
                  </a:lnTo>
                  <a:lnTo>
                    <a:pt x="515172" y="284392"/>
                  </a:lnTo>
                  <a:lnTo>
                    <a:pt x="519355" y="241060"/>
                  </a:lnTo>
                  <a:lnTo>
                    <a:pt x="515172" y="197728"/>
                  </a:lnTo>
                  <a:lnTo>
                    <a:pt x="503110" y="156945"/>
                  </a:lnTo>
                  <a:lnTo>
                    <a:pt x="483903" y="119391"/>
                  </a:lnTo>
                  <a:lnTo>
                    <a:pt x="458284" y="85747"/>
                  </a:lnTo>
                  <a:lnTo>
                    <a:pt x="426986" y="56693"/>
                  </a:lnTo>
                  <a:lnTo>
                    <a:pt x="390743" y="32911"/>
                  </a:lnTo>
                  <a:lnTo>
                    <a:pt x="350289" y="15081"/>
                  </a:lnTo>
                  <a:lnTo>
                    <a:pt x="306356" y="3883"/>
                  </a:lnTo>
                  <a:lnTo>
                    <a:pt x="2596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82078" y="7384916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143980" y="7392310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latin typeface="Calibri"/>
                <a:cs typeface="Calibri"/>
              </a:rPr>
              <a:t>3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155939" y="7419954"/>
            <a:ext cx="446024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10">
                <a:latin typeface="Courier New"/>
                <a:cs typeface="Courier New"/>
              </a:rPr>
              <a:t>session=66htna8ujukmhj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4260582" y="6697043"/>
            <a:ext cx="1375410" cy="25209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50" b="1">
                <a:latin typeface="Calibri"/>
                <a:cs typeface="Calibri"/>
              </a:rPr>
              <a:t>Welcome</a:t>
            </a:r>
            <a:r>
              <a:rPr dirty="0" sz="1450" spc="45" b="1">
                <a:latin typeface="Calibri"/>
                <a:cs typeface="Calibri"/>
              </a:rPr>
              <a:t> </a:t>
            </a:r>
            <a:r>
              <a:rPr dirty="0" sz="1450" spc="-10" b="1">
                <a:latin typeface="Calibri"/>
                <a:cs typeface="Calibri"/>
              </a:rPr>
              <a:t>Admin!</a:t>
            </a:r>
            <a:endParaRPr sz="1450">
              <a:latin typeface="Calibri"/>
              <a:cs typeface="Calibr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8386519" y="3287020"/>
            <a:ext cx="11127105" cy="5561330"/>
            <a:chOff x="8386519" y="3287020"/>
            <a:chExt cx="11127105" cy="5561330"/>
          </a:xfrm>
        </p:grpSpPr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32841" y="6948479"/>
              <a:ext cx="1899837" cy="189983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14656" y="3287020"/>
              <a:ext cx="2198885" cy="219888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8417932" y="4386523"/>
              <a:ext cx="0" cy="3030220"/>
            </a:xfrm>
            <a:custGeom>
              <a:avLst/>
              <a:gdLst/>
              <a:ahLst/>
              <a:cxnLst/>
              <a:rect l="l" t="t" r="r" b="b"/>
              <a:pathLst>
                <a:path w="0" h="3030220">
                  <a:moveTo>
                    <a:pt x="0" y="3030193"/>
                  </a:moveTo>
                  <a:lnTo>
                    <a:pt x="0" y="0"/>
                  </a:lnTo>
                </a:path>
              </a:pathLst>
            </a:custGeom>
            <a:ln w="62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408236" y="4245423"/>
              <a:ext cx="9373870" cy="282575"/>
            </a:xfrm>
            <a:custGeom>
              <a:avLst/>
              <a:gdLst/>
              <a:ahLst/>
              <a:cxnLst/>
              <a:rect l="l" t="t" r="r" b="b"/>
              <a:pathLst>
                <a:path w="9373869" h="282575">
                  <a:moveTo>
                    <a:pt x="9248790" y="141108"/>
                  </a:moveTo>
                  <a:lnTo>
                    <a:pt x="9106832" y="223917"/>
                  </a:lnTo>
                  <a:lnTo>
                    <a:pt x="9097511" y="232211"/>
                  </a:lnTo>
                  <a:lnTo>
                    <a:pt x="9092265" y="243058"/>
                  </a:lnTo>
                  <a:lnTo>
                    <a:pt x="9091474" y="255074"/>
                  </a:lnTo>
                  <a:lnTo>
                    <a:pt x="9095524" y="266879"/>
                  </a:lnTo>
                  <a:lnTo>
                    <a:pt x="9103792" y="276195"/>
                  </a:lnTo>
                  <a:lnTo>
                    <a:pt x="9114633" y="281427"/>
                  </a:lnTo>
                  <a:lnTo>
                    <a:pt x="9126652" y="282212"/>
                  </a:lnTo>
                  <a:lnTo>
                    <a:pt x="9138454" y="278187"/>
                  </a:lnTo>
                  <a:lnTo>
                    <a:pt x="9319579" y="172515"/>
                  </a:lnTo>
                  <a:lnTo>
                    <a:pt x="9311119" y="172515"/>
                  </a:lnTo>
                  <a:lnTo>
                    <a:pt x="9311119" y="168243"/>
                  </a:lnTo>
                  <a:lnTo>
                    <a:pt x="9295308" y="168243"/>
                  </a:lnTo>
                  <a:lnTo>
                    <a:pt x="9248790" y="141108"/>
                  </a:lnTo>
                  <a:close/>
                </a:path>
                <a:path w="9373869" h="282575">
                  <a:moveTo>
                    <a:pt x="9194931" y="109690"/>
                  </a:moveTo>
                  <a:lnTo>
                    <a:pt x="0" y="109690"/>
                  </a:lnTo>
                  <a:lnTo>
                    <a:pt x="0" y="172515"/>
                  </a:lnTo>
                  <a:lnTo>
                    <a:pt x="9194949" y="172515"/>
                  </a:lnTo>
                  <a:lnTo>
                    <a:pt x="9248790" y="141108"/>
                  </a:lnTo>
                  <a:lnTo>
                    <a:pt x="9194931" y="109690"/>
                  </a:lnTo>
                  <a:close/>
                </a:path>
                <a:path w="9373869" h="282575">
                  <a:moveTo>
                    <a:pt x="9319575" y="109690"/>
                  </a:moveTo>
                  <a:lnTo>
                    <a:pt x="9311119" y="109690"/>
                  </a:lnTo>
                  <a:lnTo>
                    <a:pt x="9311119" y="172515"/>
                  </a:lnTo>
                  <a:lnTo>
                    <a:pt x="9319579" y="172515"/>
                  </a:lnTo>
                  <a:lnTo>
                    <a:pt x="9373412" y="141108"/>
                  </a:lnTo>
                  <a:lnTo>
                    <a:pt x="9319575" y="109690"/>
                  </a:lnTo>
                  <a:close/>
                </a:path>
                <a:path w="9373869" h="282575">
                  <a:moveTo>
                    <a:pt x="9295308" y="113972"/>
                  </a:moveTo>
                  <a:lnTo>
                    <a:pt x="9248790" y="141108"/>
                  </a:lnTo>
                  <a:lnTo>
                    <a:pt x="9295308" y="168243"/>
                  </a:lnTo>
                  <a:lnTo>
                    <a:pt x="9295308" y="113972"/>
                  </a:lnTo>
                  <a:close/>
                </a:path>
                <a:path w="9373869" h="282575">
                  <a:moveTo>
                    <a:pt x="9311119" y="113972"/>
                  </a:moveTo>
                  <a:lnTo>
                    <a:pt x="9295308" y="113972"/>
                  </a:lnTo>
                  <a:lnTo>
                    <a:pt x="9295308" y="168243"/>
                  </a:lnTo>
                  <a:lnTo>
                    <a:pt x="9311119" y="168243"/>
                  </a:lnTo>
                  <a:lnTo>
                    <a:pt x="9311119" y="113972"/>
                  </a:lnTo>
                  <a:close/>
                </a:path>
                <a:path w="9373869" h="282575">
                  <a:moveTo>
                    <a:pt x="9126652" y="0"/>
                  </a:moveTo>
                  <a:lnTo>
                    <a:pt x="9114633" y="785"/>
                  </a:lnTo>
                  <a:lnTo>
                    <a:pt x="9103792" y="6019"/>
                  </a:lnTo>
                  <a:lnTo>
                    <a:pt x="9095524" y="15337"/>
                  </a:lnTo>
                  <a:lnTo>
                    <a:pt x="9091474" y="27141"/>
                  </a:lnTo>
                  <a:lnTo>
                    <a:pt x="9092265" y="39158"/>
                  </a:lnTo>
                  <a:lnTo>
                    <a:pt x="9097511" y="50005"/>
                  </a:lnTo>
                  <a:lnTo>
                    <a:pt x="9106832" y="58299"/>
                  </a:lnTo>
                  <a:lnTo>
                    <a:pt x="9248790" y="141108"/>
                  </a:lnTo>
                  <a:lnTo>
                    <a:pt x="9295308" y="113972"/>
                  </a:lnTo>
                  <a:lnTo>
                    <a:pt x="9311119" y="113972"/>
                  </a:lnTo>
                  <a:lnTo>
                    <a:pt x="9311119" y="109690"/>
                  </a:lnTo>
                  <a:lnTo>
                    <a:pt x="9319575" y="109690"/>
                  </a:lnTo>
                  <a:lnTo>
                    <a:pt x="9138454" y="4028"/>
                  </a:lnTo>
                  <a:lnTo>
                    <a:pt x="9126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531542" y="3752137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259677" y="0"/>
                  </a:moveTo>
                  <a:lnTo>
                    <a:pt x="213002" y="3883"/>
                  </a:lnTo>
                  <a:lnTo>
                    <a:pt x="169070" y="15081"/>
                  </a:lnTo>
                  <a:lnTo>
                    <a:pt x="128616" y="32911"/>
                  </a:lnTo>
                  <a:lnTo>
                    <a:pt x="92373" y="56693"/>
                  </a:lnTo>
                  <a:lnTo>
                    <a:pt x="61075" y="85747"/>
                  </a:lnTo>
                  <a:lnTo>
                    <a:pt x="35455" y="119391"/>
                  </a:lnTo>
                  <a:lnTo>
                    <a:pt x="16246" y="156945"/>
                  </a:lnTo>
                  <a:lnTo>
                    <a:pt x="4183" y="197728"/>
                  </a:lnTo>
                  <a:lnTo>
                    <a:pt x="0" y="241060"/>
                  </a:lnTo>
                  <a:lnTo>
                    <a:pt x="4183" y="284392"/>
                  </a:lnTo>
                  <a:lnTo>
                    <a:pt x="16246" y="325177"/>
                  </a:lnTo>
                  <a:lnTo>
                    <a:pt x="35455" y="362732"/>
                  </a:lnTo>
                  <a:lnTo>
                    <a:pt x="61075" y="396378"/>
                  </a:lnTo>
                  <a:lnTo>
                    <a:pt x="92373" y="425434"/>
                  </a:lnTo>
                  <a:lnTo>
                    <a:pt x="128616" y="449218"/>
                  </a:lnTo>
                  <a:lnTo>
                    <a:pt x="169070" y="467049"/>
                  </a:lnTo>
                  <a:lnTo>
                    <a:pt x="213002" y="478247"/>
                  </a:lnTo>
                  <a:lnTo>
                    <a:pt x="259677" y="482131"/>
                  </a:lnTo>
                  <a:lnTo>
                    <a:pt x="306356" y="478247"/>
                  </a:lnTo>
                  <a:lnTo>
                    <a:pt x="350289" y="467049"/>
                  </a:lnTo>
                  <a:lnTo>
                    <a:pt x="390743" y="449218"/>
                  </a:lnTo>
                  <a:lnTo>
                    <a:pt x="426986" y="425434"/>
                  </a:lnTo>
                  <a:lnTo>
                    <a:pt x="458284" y="396378"/>
                  </a:lnTo>
                  <a:lnTo>
                    <a:pt x="483903" y="362732"/>
                  </a:lnTo>
                  <a:lnTo>
                    <a:pt x="503110" y="325177"/>
                  </a:lnTo>
                  <a:lnTo>
                    <a:pt x="515172" y="284392"/>
                  </a:lnTo>
                  <a:lnTo>
                    <a:pt x="519355" y="241060"/>
                  </a:lnTo>
                  <a:lnTo>
                    <a:pt x="515172" y="197728"/>
                  </a:lnTo>
                  <a:lnTo>
                    <a:pt x="503110" y="156945"/>
                  </a:lnTo>
                  <a:lnTo>
                    <a:pt x="483903" y="119391"/>
                  </a:lnTo>
                  <a:lnTo>
                    <a:pt x="458284" y="85747"/>
                  </a:lnTo>
                  <a:lnTo>
                    <a:pt x="426986" y="56693"/>
                  </a:lnTo>
                  <a:lnTo>
                    <a:pt x="390743" y="32911"/>
                  </a:lnTo>
                  <a:lnTo>
                    <a:pt x="350289" y="15081"/>
                  </a:lnTo>
                  <a:lnTo>
                    <a:pt x="306356" y="3883"/>
                  </a:lnTo>
                  <a:lnTo>
                    <a:pt x="2596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531542" y="3752137"/>
              <a:ext cx="519430" cy="482600"/>
            </a:xfrm>
            <a:custGeom>
              <a:avLst/>
              <a:gdLst/>
              <a:ahLst/>
              <a:cxnLst/>
              <a:rect l="l" t="t" r="r" b="b"/>
              <a:pathLst>
                <a:path w="519429" h="482600">
                  <a:moveTo>
                    <a:pt x="0" y="241067"/>
                  </a:moveTo>
                  <a:lnTo>
                    <a:pt x="4183" y="197734"/>
                  </a:lnTo>
                  <a:lnTo>
                    <a:pt x="16245" y="156950"/>
                  </a:lnTo>
                  <a:lnTo>
                    <a:pt x="35453" y="119395"/>
                  </a:lnTo>
                  <a:lnTo>
                    <a:pt x="61072" y="85750"/>
                  </a:lnTo>
                  <a:lnTo>
                    <a:pt x="92369" y="56695"/>
                  </a:lnTo>
                  <a:lnTo>
                    <a:pt x="128612" y="32912"/>
                  </a:lnTo>
                  <a:lnTo>
                    <a:pt x="169065" y="15081"/>
                  </a:lnTo>
                  <a:lnTo>
                    <a:pt x="212998" y="3883"/>
                  </a:lnTo>
                  <a:lnTo>
                    <a:pt x="259674" y="0"/>
                  </a:lnTo>
                  <a:lnTo>
                    <a:pt x="306351" y="3883"/>
                  </a:lnTo>
                  <a:lnTo>
                    <a:pt x="350283" y="15081"/>
                  </a:lnTo>
                  <a:lnTo>
                    <a:pt x="390737" y="32912"/>
                  </a:lnTo>
                  <a:lnTo>
                    <a:pt x="426979" y="56695"/>
                  </a:lnTo>
                  <a:lnTo>
                    <a:pt x="458277" y="85750"/>
                  </a:lnTo>
                  <a:lnTo>
                    <a:pt x="483896" y="119395"/>
                  </a:lnTo>
                  <a:lnTo>
                    <a:pt x="503103" y="156950"/>
                  </a:lnTo>
                  <a:lnTo>
                    <a:pt x="515165" y="197734"/>
                  </a:lnTo>
                  <a:lnTo>
                    <a:pt x="519349" y="241067"/>
                  </a:lnTo>
                  <a:lnTo>
                    <a:pt x="515165" y="284399"/>
                  </a:lnTo>
                  <a:lnTo>
                    <a:pt x="503103" y="325183"/>
                  </a:lnTo>
                  <a:lnTo>
                    <a:pt x="483896" y="362738"/>
                  </a:lnTo>
                  <a:lnTo>
                    <a:pt x="458277" y="396383"/>
                  </a:lnTo>
                  <a:lnTo>
                    <a:pt x="426979" y="425438"/>
                  </a:lnTo>
                  <a:lnTo>
                    <a:pt x="390737" y="449221"/>
                  </a:lnTo>
                  <a:lnTo>
                    <a:pt x="350283" y="467052"/>
                  </a:lnTo>
                  <a:lnTo>
                    <a:pt x="306351" y="478250"/>
                  </a:lnTo>
                  <a:lnTo>
                    <a:pt x="259674" y="482134"/>
                  </a:lnTo>
                  <a:lnTo>
                    <a:pt x="212998" y="478250"/>
                  </a:lnTo>
                  <a:lnTo>
                    <a:pt x="169065" y="467052"/>
                  </a:lnTo>
                  <a:lnTo>
                    <a:pt x="128612" y="449221"/>
                  </a:lnTo>
                  <a:lnTo>
                    <a:pt x="92369" y="425438"/>
                  </a:lnTo>
                  <a:lnTo>
                    <a:pt x="61072" y="396383"/>
                  </a:lnTo>
                  <a:lnTo>
                    <a:pt x="35453" y="362738"/>
                  </a:lnTo>
                  <a:lnTo>
                    <a:pt x="16245" y="325183"/>
                  </a:lnTo>
                  <a:lnTo>
                    <a:pt x="4183" y="284399"/>
                  </a:lnTo>
                  <a:lnTo>
                    <a:pt x="0" y="241067"/>
                  </a:lnTo>
                  <a:close/>
                </a:path>
              </a:pathLst>
            </a:custGeom>
            <a:ln w="314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501714" y="2312673"/>
            <a:ext cx="16062960" cy="1873885"/>
          </a:xfrm>
          <a:prstGeom prst="rect">
            <a:avLst/>
          </a:prstGeom>
        </p:spPr>
        <p:txBody>
          <a:bodyPr wrap="square" lIns="0" tIns="53975" rIns="0" bIns="0" rtlCol="0" vert="horz">
            <a:spAutoFit/>
          </a:bodyPr>
          <a:lstStyle/>
          <a:p>
            <a:pPr marL="390525" marR="5080" indent="-378460">
              <a:lnSpc>
                <a:spcPts val="4950"/>
              </a:lnSpc>
              <a:spcBef>
                <a:spcPts val="425"/>
              </a:spcBef>
              <a:buFont typeface="Arial"/>
              <a:buChar char="•"/>
              <a:tabLst>
                <a:tab pos="391795" algn="l"/>
              </a:tabLst>
            </a:pP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Access</a:t>
            </a:r>
            <a:r>
              <a:rPr dirty="0" sz="4250" spc="-5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Control</a:t>
            </a:r>
            <a:r>
              <a:rPr dirty="0" sz="4250" spc="-5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determines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whether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user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is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allowed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carry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out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the </a:t>
            </a:r>
            <a:r>
              <a:rPr dirty="0" sz="4250" spc="-25">
                <a:solidFill>
                  <a:srgbClr val="0E2C4B"/>
                </a:solidFill>
                <a:latin typeface="Calibri"/>
                <a:cs typeface="Calibri"/>
              </a:rPr>
              <a:t>	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action</a:t>
            </a:r>
            <a:r>
              <a:rPr dirty="0" sz="425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that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they</a:t>
            </a:r>
            <a:r>
              <a:rPr dirty="0" sz="425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are</a:t>
            </a:r>
            <a:r>
              <a:rPr dirty="0" sz="425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20">
                <a:solidFill>
                  <a:srgbClr val="0E2C4B"/>
                </a:solidFill>
                <a:latin typeface="Calibri"/>
                <a:cs typeface="Calibri"/>
              </a:rPr>
              <a:t>attempting</a:t>
            </a:r>
            <a:r>
              <a:rPr dirty="0" sz="4250" spc="-7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perform.</a:t>
            </a:r>
            <a:endParaRPr sz="4250">
              <a:latin typeface="Calibri"/>
              <a:cs typeface="Calibri"/>
            </a:endParaRPr>
          </a:p>
          <a:p>
            <a:pPr algn="ctr" marL="515620">
              <a:lnSpc>
                <a:spcPct val="100000"/>
              </a:lnSpc>
              <a:spcBef>
                <a:spcPts val="1195"/>
              </a:spcBef>
            </a:pPr>
            <a:r>
              <a:rPr dirty="0" sz="2600" spc="-50">
                <a:latin typeface="Calibri"/>
                <a:cs typeface="Calibri"/>
              </a:rPr>
              <a:t>4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1714" y="2312673"/>
            <a:ext cx="10049510" cy="3041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Three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different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types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control:</a:t>
            </a:r>
            <a:endParaRPr sz="4250">
              <a:latin typeface="Calibri"/>
              <a:cs typeface="Calibri"/>
            </a:endParaRPr>
          </a:p>
          <a:p>
            <a:pPr marL="845185" marR="5080" indent="-506730">
              <a:lnSpc>
                <a:spcPts val="4950"/>
              </a:lnSpc>
              <a:spcBef>
                <a:spcPts val="3860"/>
              </a:spcBef>
              <a:buFont typeface="Segoe UI Symbol"/>
              <a:buChar char="◦"/>
              <a:tabLst>
                <a:tab pos="845185" algn="l"/>
              </a:tabLst>
            </a:pPr>
            <a:r>
              <a:rPr dirty="0" sz="4250" spc="-45">
                <a:solidFill>
                  <a:srgbClr val="F36825"/>
                </a:solidFill>
                <a:latin typeface="Calibri"/>
                <a:cs typeface="Calibri"/>
              </a:rPr>
              <a:t>Vertical</a:t>
            </a:r>
            <a:r>
              <a:rPr dirty="0" sz="4250" spc="-7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Access</a:t>
            </a:r>
            <a:r>
              <a:rPr dirty="0" sz="4250" spc="-6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Control</a:t>
            </a:r>
            <a:r>
              <a:rPr dirty="0" sz="4250" spc="-6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is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used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restrict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functions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not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available</a:t>
            </a:r>
            <a:r>
              <a:rPr dirty="0" sz="4250" spc="-6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for</a:t>
            </a:r>
            <a:r>
              <a:rPr dirty="0" sz="4250" spc="-7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other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users</a:t>
            </a:r>
            <a:r>
              <a:rPr dirty="0" sz="4250" spc="-6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in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the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organization.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Some</a:t>
            </a:r>
            <a:r>
              <a:rPr dirty="0" spc="5"/>
              <a:t> </a:t>
            </a:r>
            <a:r>
              <a:rPr dirty="0" spc="-1435"/>
              <a:t>T</a:t>
            </a:r>
            <a:r>
              <a:rPr dirty="0" spc="5"/>
              <a:t>e</a:t>
            </a:r>
            <a:r>
              <a:rPr dirty="0" spc="10"/>
              <a:t>r</a:t>
            </a:r>
            <a:r>
              <a:rPr dirty="0" spc="15"/>
              <a:t>m</a:t>
            </a:r>
            <a:r>
              <a:rPr dirty="0" spc="5"/>
              <a:t>i</a:t>
            </a:r>
            <a:r>
              <a:rPr dirty="0" spc="10"/>
              <a:t>n</a:t>
            </a:r>
            <a:r>
              <a:rPr dirty="0" spc="5"/>
              <a:t>olo</a:t>
            </a:r>
            <a:r>
              <a:rPr dirty="0" spc="15"/>
              <a:t>g</a:t>
            </a:r>
            <a:r>
              <a:rPr dirty="0" spc="-1055"/>
              <a:t>y</a:t>
            </a:r>
            <a:r>
              <a:rPr dirty="0" spc="10"/>
              <a:t>...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454455" y="10674305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6007" y="7149520"/>
            <a:ext cx="2452700" cy="245270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33182" y="3138752"/>
            <a:ext cx="2452700" cy="245270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4295973" y="9538841"/>
            <a:ext cx="2385060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0" b="1">
                <a:solidFill>
                  <a:srgbClr val="0E2C4B"/>
                </a:solidFill>
                <a:latin typeface="Calibri"/>
                <a:cs typeface="Calibri"/>
              </a:rPr>
              <a:t>Regular</a:t>
            </a:r>
            <a:r>
              <a:rPr dirty="0" sz="3550" spc="-155" b="1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550" spc="-20" b="1">
                <a:solidFill>
                  <a:srgbClr val="0E2C4B"/>
                </a:solidFill>
                <a:latin typeface="Calibri"/>
                <a:cs typeface="Calibri"/>
              </a:rPr>
              <a:t>User</a:t>
            </a:r>
            <a:endParaRPr sz="355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4737531" y="2633082"/>
            <a:ext cx="1250315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10" b="1">
                <a:solidFill>
                  <a:srgbClr val="0E2C4B"/>
                </a:solidFill>
                <a:latin typeface="Calibri"/>
                <a:cs typeface="Calibri"/>
              </a:rPr>
              <a:t>Admin</a:t>
            </a:r>
            <a:endParaRPr sz="355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889599" y="5654278"/>
            <a:ext cx="1068070" cy="1496060"/>
            <a:chOff x="14889599" y="5654278"/>
            <a:chExt cx="1068070" cy="1496060"/>
          </a:xfrm>
        </p:grpSpPr>
        <p:sp>
          <p:nvSpPr>
            <p:cNvPr id="11" name="object 11" descr=""/>
            <p:cNvSpPr/>
            <p:nvPr/>
          </p:nvSpPr>
          <p:spPr>
            <a:xfrm>
              <a:off x="15328748" y="5654278"/>
              <a:ext cx="188595" cy="1496060"/>
            </a:xfrm>
            <a:custGeom>
              <a:avLst/>
              <a:gdLst/>
              <a:ahLst/>
              <a:cxnLst/>
              <a:rect l="l" t="t" r="r" b="b"/>
              <a:pathLst>
                <a:path w="188594" h="1496059">
                  <a:moveTo>
                    <a:pt x="125650" y="157063"/>
                  </a:moveTo>
                  <a:lnTo>
                    <a:pt x="62825" y="157063"/>
                  </a:lnTo>
                  <a:lnTo>
                    <a:pt x="62825" y="1495546"/>
                  </a:lnTo>
                  <a:lnTo>
                    <a:pt x="125650" y="1495546"/>
                  </a:lnTo>
                  <a:lnTo>
                    <a:pt x="125650" y="157063"/>
                  </a:lnTo>
                  <a:close/>
                </a:path>
                <a:path w="188594" h="1496059">
                  <a:moveTo>
                    <a:pt x="94237" y="0"/>
                  </a:moveTo>
                  <a:lnTo>
                    <a:pt x="0" y="188475"/>
                  </a:lnTo>
                  <a:lnTo>
                    <a:pt x="62825" y="188475"/>
                  </a:lnTo>
                  <a:lnTo>
                    <a:pt x="62825" y="157063"/>
                  </a:lnTo>
                  <a:lnTo>
                    <a:pt x="172769" y="157063"/>
                  </a:lnTo>
                  <a:lnTo>
                    <a:pt x="94237" y="0"/>
                  </a:lnTo>
                  <a:close/>
                </a:path>
                <a:path w="188594" h="1496059">
                  <a:moveTo>
                    <a:pt x="172769" y="157063"/>
                  </a:moveTo>
                  <a:lnTo>
                    <a:pt x="125650" y="157063"/>
                  </a:lnTo>
                  <a:lnTo>
                    <a:pt x="125650" y="188475"/>
                  </a:lnTo>
                  <a:lnTo>
                    <a:pt x="188475" y="188475"/>
                  </a:lnTo>
                  <a:lnTo>
                    <a:pt x="172769" y="1570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9599" y="5867884"/>
              <a:ext cx="1068030" cy="1068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501714" y="2312673"/>
            <a:ext cx="15276194" cy="241300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Three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different</a:t>
            </a:r>
            <a:r>
              <a:rPr dirty="0" sz="4250" spc="-5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types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of</a:t>
            </a:r>
            <a:r>
              <a:rPr dirty="0" sz="4250" spc="-5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4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control:</a:t>
            </a:r>
            <a:endParaRPr sz="4250">
              <a:latin typeface="Calibri"/>
              <a:cs typeface="Calibri"/>
            </a:endParaRPr>
          </a:p>
          <a:p>
            <a:pPr marL="845185" marR="5080" indent="-506730">
              <a:lnSpc>
                <a:spcPts val="4950"/>
              </a:lnSpc>
              <a:spcBef>
                <a:spcPts val="3860"/>
              </a:spcBef>
              <a:buFont typeface="Segoe UI Symbol"/>
              <a:buChar char="◦"/>
              <a:tabLst>
                <a:tab pos="845185" algn="l"/>
              </a:tabLst>
            </a:pPr>
            <a:r>
              <a:rPr dirty="0" sz="4250" spc="-20">
                <a:solidFill>
                  <a:srgbClr val="F36825"/>
                </a:solidFill>
                <a:latin typeface="Calibri"/>
                <a:cs typeface="Calibri"/>
              </a:rPr>
              <a:t>Horizontal</a:t>
            </a:r>
            <a:r>
              <a:rPr dirty="0" sz="4250" spc="-95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Access</a:t>
            </a:r>
            <a:r>
              <a:rPr dirty="0" sz="4250" spc="-8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F36825"/>
                </a:solidFill>
                <a:latin typeface="Calibri"/>
                <a:cs typeface="Calibri"/>
              </a:rPr>
              <a:t>Control</a:t>
            </a:r>
            <a:r>
              <a:rPr dirty="0" sz="4250" spc="-90">
                <a:solidFill>
                  <a:srgbClr val="F36825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enables</a:t>
            </a:r>
            <a:r>
              <a:rPr dirty="0" sz="425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40">
                <a:solidFill>
                  <a:srgbClr val="0E2C4B"/>
                </a:solidFill>
                <a:latin typeface="Calibri"/>
                <a:cs typeface="Calibri"/>
              </a:rPr>
              <a:t>different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users</a:t>
            </a:r>
            <a:r>
              <a:rPr dirty="0" sz="4250" spc="-85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to</a:t>
            </a:r>
            <a:r>
              <a:rPr dirty="0" sz="4250" spc="-9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access</a:t>
            </a:r>
            <a:r>
              <a:rPr dirty="0" sz="4250" spc="-80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similar </a:t>
            </a:r>
            <a:r>
              <a:rPr dirty="0" sz="4250">
                <a:solidFill>
                  <a:srgbClr val="0E2C4B"/>
                </a:solidFill>
                <a:latin typeface="Calibri"/>
                <a:cs typeface="Calibri"/>
              </a:rPr>
              <a:t>resource</a:t>
            </a:r>
            <a:r>
              <a:rPr dirty="0" sz="4250" spc="-229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4250" spc="-10">
                <a:solidFill>
                  <a:srgbClr val="0E2C4B"/>
                </a:solidFill>
                <a:latin typeface="Calibri"/>
                <a:cs typeface="Calibri"/>
              </a:rPr>
              <a:t>types.</a:t>
            </a:r>
            <a:endParaRPr sz="42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/>
              <a:t>Some</a:t>
            </a:r>
            <a:r>
              <a:rPr dirty="0" spc="5"/>
              <a:t> </a:t>
            </a:r>
            <a:r>
              <a:rPr dirty="0" spc="-1435"/>
              <a:t>T</a:t>
            </a:r>
            <a:r>
              <a:rPr dirty="0" spc="5"/>
              <a:t>e</a:t>
            </a:r>
            <a:r>
              <a:rPr dirty="0" spc="10"/>
              <a:t>r</a:t>
            </a:r>
            <a:r>
              <a:rPr dirty="0" spc="15"/>
              <a:t>m</a:t>
            </a:r>
            <a:r>
              <a:rPr dirty="0" spc="5"/>
              <a:t>i</a:t>
            </a:r>
            <a:r>
              <a:rPr dirty="0" spc="10"/>
              <a:t>n</a:t>
            </a:r>
            <a:r>
              <a:rPr dirty="0" spc="5"/>
              <a:t>olo</a:t>
            </a:r>
            <a:r>
              <a:rPr dirty="0" spc="15"/>
              <a:t>g</a:t>
            </a:r>
            <a:r>
              <a:rPr dirty="0" spc="-1055"/>
              <a:t>y</a:t>
            </a:r>
            <a:r>
              <a:rPr dirty="0" spc="10"/>
              <a:t>...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76261" y="10970421"/>
            <a:ext cx="1325880" cy="2895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832485" algn="l"/>
              </a:tabLst>
            </a:pP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@rana</a:t>
            </a:r>
            <a:r>
              <a:rPr dirty="0" u="heavy" sz="1700">
                <a:solidFill>
                  <a:srgbClr val="0E2C4B"/>
                </a:solidFill>
                <a:uFill>
                  <a:solidFill>
                    <a:srgbClr val="0D2B4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700" spc="-10">
                <a:solidFill>
                  <a:srgbClr val="0E2C4B"/>
                </a:solidFill>
                <a:latin typeface="Calibri"/>
                <a:cs typeface="Calibri"/>
              </a:rPr>
              <a:t>khalil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9454455" y="10674305"/>
            <a:ext cx="195580" cy="4279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00" spc="-5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5704" y="6252374"/>
            <a:ext cx="2452700" cy="24527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233431" y="8722111"/>
            <a:ext cx="2934335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0" b="1">
                <a:solidFill>
                  <a:srgbClr val="0E2C4B"/>
                </a:solidFill>
                <a:latin typeface="Calibri"/>
                <a:cs typeface="Calibri"/>
              </a:rPr>
              <a:t>Regular</a:t>
            </a:r>
            <a:r>
              <a:rPr dirty="0" sz="3550" spc="-130" b="1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550" b="1">
                <a:solidFill>
                  <a:srgbClr val="0E2C4B"/>
                </a:solidFill>
                <a:latin typeface="Calibri"/>
                <a:cs typeface="Calibri"/>
              </a:rPr>
              <a:t>User</a:t>
            </a:r>
            <a:r>
              <a:rPr dirty="0" sz="3550" spc="-130" b="1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550" spc="-25" b="1">
                <a:solidFill>
                  <a:srgbClr val="0E2C4B"/>
                </a:solidFill>
                <a:latin typeface="Calibri"/>
                <a:cs typeface="Calibri"/>
              </a:rPr>
              <a:t>#1</a:t>
            </a:r>
            <a:endParaRPr sz="3550">
              <a:latin typeface="Calibri"/>
              <a:cs typeface="Calibr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33182" y="6307661"/>
            <a:ext cx="2407465" cy="2407465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7148693" y="6533832"/>
            <a:ext cx="5415915" cy="1070610"/>
            <a:chOff x="7148693" y="6533832"/>
            <a:chExt cx="5415915" cy="1070610"/>
          </a:xfrm>
        </p:grpSpPr>
        <p:sp>
          <p:nvSpPr>
            <p:cNvPr id="10" name="object 10" descr=""/>
            <p:cNvSpPr/>
            <p:nvPr/>
          </p:nvSpPr>
          <p:spPr>
            <a:xfrm>
              <a:off x="7148693" y="6975085"/>
              <a:ext cx="5415915" cy="188595"/>
            </a:xfrm>
            <a:custGeom>
              <a:avLst/>
              <a:gdLst/>
              <a:ahLst/>
              <a:cxnLst/>
              <a:rect l="l" t="t" r="r" b="b"/>
              <a:pathLst>
                <a:path w="5415915" h="188595">
                  <a:moveTo>
                    <a:pt x="5227264" y="0"/>
                  </a:moveTo>
                  <a:lnTo>
                    <a:pt x="5227264" y="188475"/>
                  </a:lnTo>
                  <a:lnTo>
                    <a:pt x="5352915" y="125650"/>
                  </a:lnTo>
                  <a:lnTo>
                    <a:pt x="5258677" y="125650"/>
                  </a:lnTo>
                  <a:lnTo>
                    <a:pt x="5258677" y="62825"/>
                  </a:lnTo>
                  <a:lnTo>
                    <a:pt x="5352915" y="62825"/>
                  </a:lnTo>
                  <a:lnTo>
                    <a:pt x="5227264" y="0"/>
                  </a:lnTo>
                  <a:close/>
                </a:path>
                <a:path w="5415915" h="188595">
                  <a:moveTo>
                    <a:pt x="5227264" y="62825"/>
                  </a:moveTo>
                  <a:lnTo>
                    <a:pt x="0" y="62825"/>
                  </a:lnTo>
                  <a:lnTo>
                    <a:pt x="0" y="125650"/>
                  </a:lnTo>
                  <a:lnTo>
                    <a:pt x="5227264" y="125650"/>
                  </a:lnTo>
                  <a:lnTo>
                    <a:pt x="5227264" y="62825"/>
                  </a:lnTo>
                  <a:close/>
                </a:path>
                <a:path w="5415915" h="188595">
                  <a:moveTo>
                    <a:pt x="5352915" y="62825"/>
                  </a:moveTo>
                  <a:lnTo>
                    <a:pt x="5258677" y="62825"/>
                  </a:lnTo>
                  <a:lnTo>
                    <a:pt x="5258677" y="125650"/>
                  </a:lnTo>
                  <a:lnTo>
                    <a:pt x="5352915" y="125650"/>
                  </a:lnTo>
                  <a:lnTo>
                    <a:pt x="5415740" y="94237"/>
                  </a:lnTo>
                  <a:lnTo>
                    <a:pt x="5352915" y="62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8302" y="6533832"/>
              <a:ext cx="1068030" cy="1070543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3725311" y="8722111"/>
            <a:ext cx="2934335" cy="565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50" spc="-20" b="1">
                <a:solidFill>
                  <a:srgbClr val="0E2C4B"/>
                </a:solidFill>
                <a:latin typeface="Calibri"/>
                <a:cs typeface="Calibri"/>
              </a:rPr>
              <a:t>Regular</a:t>
            </a:r>
            <a:r>
              <a:rPr dirty="0" sz="3550" spc="-130" b="1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550" b="1">
                <a:solidFill>
                  <a:srgbClr val="0E2C4B"/>
                </a:solidFill>
                <a:latin typeface="Calibri"/>
                <a:cs typeface="Calibri"/>
              </a:rPr>
              <a:t>User</a:t>
            </a:r>
            <a:r>
              <a:rPr dirty="0" sz="3550" spc="-130" b="1">
                <a:solidFill>
                  <a:srgbClr val="0E2C4B"/>
                </a:solidFill>
                <a:latin typeface="Calibri"/>
                <a:cs typeface="Calibri"/>
              </a:rPr>
              <a:t> </a:t>
            </a:r>
            <a:r>
              <a:rPr dirty="0" sz="3550" spc="-25" b="1">
                <a:solidFill>
                  <a:srgbClr val="0E2C4B"/>
                </a:solidFill>
                <a:latin typeface="Calibri"/>
                <a:cs typeface="Calibri"/>
              </a:rPr>
              <a:t>#2</a:t>
            </a:r>
            <a:endParaRPr sz="3550">
              <a:latin typeface="Calibri"/>
              <a:cs typeface="Calibr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148693" y="7853164"/>
            <a:ext cx="5415915" cy="1070610"/>
            <a:chOff x="7148693" y="7853164"/>
            <a:chExt cx="5415915" cy="1070610"/>
          </a:xfrm>
        </p:grpSpPr>
        <p:sp>
          <p:nvSpPr>
            <p:cNvPr id="14" name="object 14" descr=""/>
            <p:cNvSpPr/>
            <p:nvPr/>
          </p:nvSpPr>
          <p:spPr>
            <a:xfrm>
              <a:off x="7148693" y="8294417"/>
              <a:ext cx="5415915" cy="188595"/>
            </a:xfrm>
            <a:custGeom>
              <a:avLst/>
              <a:gdLst/>
              <a:ahLst/>
              <a:cxnLst/>
              <a:rect l="l" t="t" r="r" b="b"/>
              <a:pathLst>
                <a:path w="5415915" h="188595">
                  <a:moveTo>
                    <a:pt x="188475" y="0"/>
                  </a:moveTo>
                  <a:lnTo>
                    <a:pt x="0" y="94237"/>
                  </a:lnTo>
                  <a:lnTo>
                    <a:pt x="188475" y="188475"/>
                  </a:lnTo>
                  <a:lnTo>
                    <a:pt x="188475" y="125650"/>
                  </a:lnTo>
                  <a:lnTo>
                    <a:pt x="157052" y="125650"/>
                  </a:lnTo>
                  <a:lnTo>
                    <a:pt x="157052" y="62825"/>
                  </a:lnTo>
                  <a:lnTo>
                    <a:pt x="188475" y="62825"/>
                  </a:lnTo>
                  <a:lnTo>
                    <a:pt x="188475" y="0"/>
                  </a:lnTo>
                  <a:close/>
                </a:path>
                <a:path w="5415915" h="188595">
                  <a:moveTo>
                    <a:pt x="188475" y="62825"/>
                  </a:moveTo>
                  <a:lnTo>
                    <a:pt x="157052" y="62825"/>
                  </a:lnTo>
                  <a:lnTo>
                    <a:pt x="157052" y="125650"/>
                  </a:lnTo>
                  <a:lnTo>
                    <a:pt x="188475" y="125650"/>
                  </a:lnTo>
                  <a:lnTo>
                    <a:pt x="188475" y="62825"/>
                  </a:lnTo>
                  <a:close/>
                </a:path>
                <a:path w="5415915" h="188595">
                  <a:moveTo>
                    <a:pt x="5415740" y="62825"/>
                  </a:moveTo>
                  <a:lnTo>
                    <a:pt x="188475" y="62825"/>
                  </a:lnTo>
                  <a:lnTo>
                    <a:pt x="188475" y="125650"/>
                  </a:lnTo>
                  <a:lnTo>
                    <a:pt x="5415740" y="125650"/>
                  </a:lnTo>
                  <a:lnTo>
                    <a:pt x="5415740" y="628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8302" y="7853164"/>
              <a:ext cx="1068030" cy="10705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E2C4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2025-10-14T09:19:47Z</dcterms:created>
  <dcterms:modified xsi:type="dcterms:W3CDTF">2025-10-14T09:19:47Z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2022-10-15T00:00:00Z</vt:filetime>
  </property>
  <property fmtid="{D5CDD505-2E9C-101B-9397-08002B2CF9AE}" pid="3" name="LastSaved">
    <vt:filetime>2025-10-14T00:00:00Z</vt:filetime>
  </property>
  <property fmtid="{D5CDD505-2E9C-101B-9397-08002B2CF9AE}" pid="4" name="Producer">
    <vt:lpwstr>3-Heights(TM) PDF Security Shell 4.8.25.2 (http://www.pdf-tools.com)</vt:lpwstr>
  </property>
</Properties>
</file>